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e Subtítu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o do Título"/>
          <p:cNvSpPr txBox="1"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3" name="Nível de Corpo Um…"/>
          <p:cNvSpPr txBox="1"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aime Silveira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–Jaime Silveira</a:t>
            </a:r>
          </a:p>
        </p:txBody>
      </p:sp>
      <p:sp>
        <p:nvSpPr>
          <p:cNvPr id="95" name="“Digite uma citação aqui.”"/>
          <p:cNvSpPr txBox="1"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“Digite uma citação aqui.”</a:t>
            </a:r>
          </a:p>
        </p:txBody>
      </p:sp>
      <p:sp>
        <p:nvSpPr>
          <p:cNvPr id="9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m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m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exto do Título"/>
          <p:cNvSpPr txBox="1"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23" name="Nível de Corpo Um…"/>
          <p:cNvSpPr txBox="1"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o do Título"/>
          <p:cNvSpPr txBox="1"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m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exto do Título"/>
          <p:cNvSpPr txBox="1"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do Título</a:t>
            </a:r>
          </a:p>
        </p:txBody>
      </p:sp>
      <p:sp>
        <p:nvSpPr>
          <p:cNvPr id="41" name="Nível de Corpo Um…"/>
          <p:cNvSpPr txBox="1"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Superio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8" name="Nível de Corpo Um…"/>
          <p:cNvSpPr txBox="1"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m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8" name="Nível de Corpo Um…"/>
          <p:cNvSpPr txBox="1"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m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m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m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ível de Corpo Um…"/>
          <p:cNvSpPr txBox="1"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" name="Texto do Título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6324600" y="9359899"/>
            <a:ext cx="368301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todamateria.com.br/racionalismo/" TargetMode="External"/><Relationship Id="rId3" Type="http://schemas.openxmlformats.org/officeDocument/2006/relationships/hyperlink" Target="https://www.todamateria.com.br/antropocentrismo/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todamateria.com.br/vida-e-obra-de-leonardo-da-vinci/" TargetMode="External"/><Relationship Id="rId3" Type="http://schemas.openxmlformats.org/officeDocument/2006/relationships/hyperlink" Target="https://www.todamateria.com.br/mona-lisa/" TargetMode="External"/><Relationship Id="rId4" Type="http://schemas.openxmlformats.org/officeDocument/2006/relationships/hyperlink" Target="https://www.todamateria.com.br/a-ultima-ceia-de-leonardo-da-vinci/" TargetMode="External"/><Relationship Id="rId5" Type="http://schemas.openxmlformats.org/officeDocument/2006/relationships/hyperlink" Target="https://www.todamateria.com.br/rafael-sanzio/" TargetMode="External"/><Relationship Id="rId6" Type="http://schemas.openxmlformats.org/officeDocument/2006/relationships/hyperlink" Target="https://www.todamateria.com.br/michelangelo/" TargetMode="External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youtu.be/lHEFg2PcgyI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apítulo 4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Capítulo 4</a:t>
            </a:r>
          </a:p>
        </p:txBody>
      </p:sp>
      <p:sp>
        <p:nvSpPr>
          <p:cNvPr id="121" name="Humanismo, renascimento e reforma protestante.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Humanismo, renascimento e reforma protestante.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ágina 64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Página 64</a:t>
            </a:r>
          </a:p>
        </p:txBody>
      </p:sp>
      <p:sp>
        <p:nvSpPr>
          <p:cNvPr id="150" name="Agora é com você!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Agora é com você!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s.jpeg" descr="images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734048" y="787400"/>
            <a:ext cx="5536705" cy="3836203"/>
          </a:xfrm>
          <a:prstGeom prst="rect">
            <a:avLst/>
          </a:prstGeom>
        </p:spPr>
      </p:pic>
      <p:sp>
        <p:nvSpPr>
          <p:cNvPr id="153" name="Renascimento"/>
          <p:cNvSpPr txBox="1"/>
          <p:nvPr>
            <p:ph type="title"/>
          </p:nvPr>
        </p:nvSpPr>
        <p:spPr>
          <a:xfrm>
            <a:off x="2081537" y="4693732"/>
            <a:ext cx="9321801" cy="1231901"/>
          </a:xfrm>
          <a:prstGeom prst="rect">
            <a:avLst/>
          </a:prstGeom>
        </p:spPr>
        <p:txBody>
          <a:bodyPr/>
          <a:lstStyle>
            <a:lvl1pPr defTabSz="566674">
              <a:defRPr sz="7372">
                <a:effectLst>
                  <a:outerShdw sx="100000" sy="100000" kx="0" ky="0" algn="b" rotWithShape="0" blurRad="24638" dist="24638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Renascimento</a:t>
            </a:r>
          </a:p>
        </p:txBody>
      </p:sp>
      <p:sp>
        <p:nvSpPr>
          <p:cNvPr id="154" name="O Renascimento foi um movimento cultural, econômico e político que surgiu na Itália do século XIV, se consolidou no século XV e se estendeu até o século XVII por toda a Europa.…"/>
          <p:cNvSpPr txBox="1"/>
          <p:nvPr>
            <p:ph type="body" sz="half" idx="1"/>
          </p:nvPr>
        </p:nvSpPr>
        <p:spPr>
          <a:xfrm>
            <a:off x="226701" y="5891110"/>
            <a:ext cx="12736882" cy="3757279"/>
          </a:xfrm>
          <a:prstGeom prst="rect">
            <a:avLst/>
          </a:prstGeom>
        </p:spPr>
        <p:txBody>
          <a:bodyPr/>
          <a:lstStyle/>
          <a:p>
            <a:pPr algn="l" defTabSz="502412">
              <a:spcBef>
                <a:spcPts val="2700"/>
              </a:spcBef>
              <a:defRPr sz="30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1844" dist="10922" dir="5400000">
                    <a:srgbClr val="FFFFFF"/>
                  </a:outerShdw>
                </a:effectLst>
              </a:defRPr>
            </a:pPr>
            <a:r>
              <a:t>O Renascimento foi um movimento cultural, econômico e político que surgiu na Itália do século XIV, se consolidou no século XV e se estendeu até o século XVII por toda a Europa.</a:t>
            </a:r>
          </a:p>
          <a:p>
            <a:pPr algn="l" defTabSz="502412">
              <a:spcBef>
                <a:spcPts val="2700"/>
              </a:spcBef>
              <a:defRPr sz="30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1844" dist="10922" dir="5400000">
                    <a:srgbClr val="FFFFFF"/>
                  </a:outerShdw>
                </a:effectLst>
              </a:defRPr>
            </a:pPr>
            <a:r>
              <a:t>Inspirado nos valores da Antiguidade Clássica e gerado pelas modificações estruturais da sociedade, resultou na reformulação total da vida medieval, dando início à Idade Moderna.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rig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Origem </a:t>
            </a:r>
          </a:p>
        </p:txBody>
      </p:sp>
      <p:sp>
        <p:nvSpPr>
          <p:cNvPr id="157" name="O Renascimento originou-se na Itália, devido ao florescimento de cidades como Veneza, Gênova, Florença, Roma e outra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25779">
              <a:buSzTx/>
              <a:buNone/>
              <a:defRPr sz="3780">
                <a:effectLst>
                  <a:outerShdw sx="100000" sy="100000" kx="0" ky="0" algn="b" rotWithShape="0" blurRad="22860" dist="11430" dir="5400000">
                    <a:srgbClr val="FFFFFF"/>
                  </a:outerShdw>
                </a:effectLst>
              </a:defRPr>
            </a:pPr>
            <a:r>
              <a:t>O Renascimento originou-se na Itália, devido ao florescimento de cidades como Veneza, Gênova, Florença, Roma e outras</a:t>
            </a:r>
          </a:p>
          <a:p>
            <a:pPr marL="0" indent="0" defTabSz="525779">
              <a:buSzTx/>
              <a:buNone/>
              <a:defRPr sz="3780">
                <a:effectLst>
                  <a:outerShdw sx="100000" sy="100000" kx="0" ky="0" algn="b" rotWithShape="0" blurRad="22860" dist="11430" dir="5400000">
                    <a:srgbClr val="FFFFFF"/>
                  </a:outerShdw>
                </a:effectLst>
              </a:defRPr>
            </a:pPr>
            <a:r>
              <a:t>Elas enriqueceram com o desenvolvimento do comércio no Mediterrâneo dando origem a uma rica burguesia mercantil que, em seu processo de afirmação social, se dedicou às artes, juntamente com alguns príncipes e papas.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aracterístic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Características </a:t>
            </a:r>
          </a:p>
        </p:txBody>
      </p:sp>
      <p:sp>
        <p:nvSpPr>
          <p:cNvPr id="160" name="Racionalismo - os renascentistas estavam convictos de que a razão era o único caminho para se chegar ao conhecimento, e que tudo podia ser explicado pela razão e pela ciência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50520">
              <a:spcBef>
                <a:spcPts val="1900"/>
              </a:spcBef>
              <a:buSzTx/>
              <a:buNone/>
              <a:defRPr sz="2520"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defRPr>
            </a:pPr>
            <a:r>
              <a:rPr>
                <a:hlinkClick r:id="rId2" invalidUrl="" action="" tgtFrame="" tooltip="" history="1" highlightClick="0" endSnd="0"/>
              </a:rPr>
              <a:t>Racionalismo </a:t>
            </a:r>
            <a:r>
              <a:t>- os renascentistas estavam convictos de que a razão era o único caminho para se chegar ao conhecimento, e que tudo podia ser explicado pela razão e pela ciência.</a:t>
            </a:r>
          </a:p>
          <a:p>
            <a:pPr marL="0" indent="0" defTabSz="350520">
              <a:spcBef>
                <a:spcPts val="1900"/>
              </a:spcBef>
              <a:buSzTx/>
              <a:buNone/>
              <a:defRPr sz="2520"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defRPr>
            </a:pPr>
            <a:r>
              <a:t>Experimentalismo - para eles, todo conhecimento deveria ser demonstrado através da experiência científica.</a:t>
            </a:r>
          </a:p>
          <a:p>
            <a:pPr marL="0" indent="0" defTabSz="350520">
              <a:spcBef>
                <a:spcPts val="1900"/>
              </a:spcBef>
              <a:buSzTx/>
              <a:buNone/>
              <a:defRPr sz="2520"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defRPr>
            </a:pPr>
            <a:r>
              <a:t>Individualismo - nasceu da necessidade do homem conhecer a si próprio, buscando afirmar a sua própria personalidade, mostrar seus talentos, atingir a fama e satisfazer suas ambições, através da concepção de que o direito individual estava acima do direito coletivo.</a:t>
            </a:r>
          </a:p>
          <a:p>
            <a:pPr marL="0" indent="0" defTabSz="350520">
              <a:spcBef>
                <a:spcPts val="1900"/>
              </a:spcBef>
              <a:buSzTx/>
              <a:buNone/>
              <a:defRPr sz="2520"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defRPr>
            </a:pPr>
            <a:r>
              <a:rPr>
                <a:hlinkClick r:id="rId3" invalidUrl="" action="" tgtFrame="" tooltip="" history="1" highlightClick="0" endSnd="0"/>
              </a:rPr>
              <a:t>Antropocentrismo </a:t>
            </a:r>
            <a:r>
              <a:t>- colocando o homem como a suprema criação de Deus e como centro do universo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nascimento artístic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Renascimento artístico </a:t>
            </a:r>
          </a:p>
        </p:txBody>
      </p:sp>
      <p:sp>
        <p:nvSpPr>
          <p:cNvPr id="163" name="No século XVI, o principal centro de arte renascentista passou a ser Roma, uma característica era tentar trabalhar o máximo de realismo. Os principais artistas plásticos do renascimento foram:…"/>
          <p:cNvSpPr txBox="1"/>
          <p:nvPr>
            <p:ph type="body" sz="half" idx="1"/>
          </p:nvPr>
        </p:nvSpPr>
        <p:spPr>
          <a:xfrm>
            <a:off x="1270000" y="3180894"/>
            <a:ext cx="7137007" cy="5835020"/>
          </a:xfrm>
          <a:prstGeom prst="rect">
            <a:avLst/>
          </a:prstGeom>
        </p:spPr>
        <p:txBody>
          <a:bodyPr/>
          <a:lstStyle/>
          <a:p>
            <a:pPr marL="0" indent="0" defTabSz="233679">
              <a:spcBef>
                <a:spcPts val="1200"/>
              </a:spcBef>
              <a:buSzTx/>
              <a:buNone/>
              <a:defRPr sz="1680"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defRPr>
            </a:pPr>
            <a:r>
              <a:t>No século XVI, o principal centro de arte renascentista passou a ser Roma, uma característica era tentar trabalhar o máximo de realismo. Os principais artistas plásticos do renascimento foram:</a:t>
            </a:r>
          </a:p>
          <a:p>
            <a:pPr marL="0" indent="0" defTabSz="233679">
              <a:spcBef>
                <a:spcPts val="1200"/>
              </a:spcBef>
              <a:buSzTx/>
              <a:buNone/>
              <a:defRPr sz="1680"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defRPr>
            </a:pPr>
            <a:r>
              <a:rPr>
                <a:hlinkClick r:id="rId2" invalidUrl="" action="" tgtFrame="" tooltip="" history="1" highlightClick="0" endSnd="0"/>
              </a:rPr>
              <a:t>Leonardo da Vinci</a:t>
            </a:r>
            <a:r>
              <a:t>: Matemático, físico, anatomista, inventor, arquiteto, escultor e pintor, ele foi um gênio absoluto. A </a:t>
            </a:r>
            <a:r>
              <a:rPr>
                <a:hlinkClick r:id="rId3" invalidUrl="" action="" tgtFrame="" tooltip="" history="1" highlightClick="0" endSnd="0"/>
              </a:rPr>
              <a:t>Mona Lisa</a:t>
            </a:r>
            <a:r>
              <a:t> e </a:t>
            </a:r>
            <a:r>
              <a:rPr>
                <a:hlinkClick r:id="rId4" invalidUrl="" action="" tgtFrame="" tooltip="" history="1" highlightClick="0" endSnd="0"/>
              </a:rPr>
              <a:t>A Última Ceia</a:t>
            </a:r>
            <a:r>
              <a:t> são suas obras primas.</a:t>
            </a:r>
          </a:p>
          <a:p>
            <a:pPr marL="0" indent="0" defTabSz="233679">
              <a:spcBef>
                <a:spcPts val="1200"/>
              </a:spcBef>
              <a:buSzTx/>
              <a:buNone/>
              <a:defRPr sz="1680"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defRPr>
            </a:pPr>
            <a:r>
              <a:t>Mona Lisa</a:t>
            </a:r>
          </a:p>
          <a:p>
            <a:pPr marL="0" indent="0" defTabSz="233679">
              <a:spcBef>
                <a:spcPts val="1200"/>
              </a:spcBef>
              <a:buSzTx/>
              <a:buNone/>
              <a:defRPr sz="1680"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defRPr>
            </a:pPr>
            <a:r>
              <a:rPr>
                <a:hlinkClick r:id="rId5" invalidUrl="" action="" tgtFrame="" tooltip="" history="1" highlightClick="0" endSnd="0"/>
              </a:rPr>
              <a:t>Rafael Sanzio</a:t>
            </a:r>
            <a:r>
              <a:t>: foi um mestre da pintura, famoso pela doçura de suas madonas. A Madona do Prado foi considerada a mais perfeita.</a:t>
            </a:r>
          </a:p>
          <a:p>
            <a:pPr marL="0" indent="0" defTabSz="233679">
              <a:spcBef>
                <a:spcPts val="1200"/>
              </a:spcBef>
              <a:buSzTx/>
              <a:buNone/>
              <a:defRPr sz="1680"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defRPr>
            </a:pPr>
            <a:r>
              <a:t>Madona do Prado</a:t>
            </a:r>
          </a:p>
          <a:p>
            <a:pPr marL="0" indent="0" defTabSz="233679">
              <a:spcBef>
                <a:spcPts val="1200"/>
              </a:spcBef>
              <a:buSzTx/>
              <a:buNone/>
              <a:defRPr sz="1680"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defRPr>
            </a:pPr>
            <a:r>
              <a:rPr>
                <a:hlinkClick r:id="rId6" invalidUrl="" action="" tgtFrame="" tooltip="" history="1" highlightClick="0" endSnd="0"/>
              </a:rPr>
              <a:t>Michelangelo</a:t>
            </a:r>
            <a:r>
              <a:t>: artista italiano cuja obra foi marcada pelo humanismo. Além de pintor foi um dos maiores escultores do Renascimento. Entre suas obras destacam-se a Pietá, David, O teto da Capela Sistina, A Criação de Adão e O Juízo Final.</a:t>
            </a:r>
          </a:p>
          <a:p>
            <a:pPr marL="0" indent="0" defTabSz="233679">
              <a:spcBef>
                <a:spcPts val="1200"/>
              </a:spcBef>
              <a:buSzTx/>
              <a:buNone/>
              <a:defRPr sz="1680"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defRPr>
            </a:pPr>
          </a:p>
          <a:p>
            <a:pPr marL="0" indent="0" defTabSz="233679">
              <a:spcBef>
                <a:spcPts val="1200"/>
              </a:spcBef>
              <a:buSzTx/>
              <a:buNone/>
              <a:defRPr sz="1680"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defRPr>
            </a:pPr>
          </a:p>
        </p:txBody>
      </p:sp>
      <p:pic>
        <p:nvPicPr>
          <p:cNvPr id="164" name="5698077ad95eb-renascimento-caracteristicas-e-contexto-historico.jpg" descr="5698077ad95eb-renascimento-caracteristicas-e-contexto-historico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45063" y="2739180"/>
            <a:ext cx="2029765" cy="3108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56980ac9eb01e-renascimento-caracteristicas-e-contexto-historico.jpg" descr="56980ac9eb01e-renascimento-caracteristicas-e-contexto-historico.jpg"/>
          <p:cNvPicPr>
            <a:picLocks noChangeAspect="1"/>
          </p:cNvPicPr>
          <p:nvPr/>
        </p:nvPicPr>
        <p:blipFill>
          <a:blip r:embed="rId8">
            <a:extLst/>
          </a:blip>
          <a:srcRect l="0" t="13055" r="18764" b="0"/>
          <a:stretch>
            <a:fillRect/>
          </a:stretch>
        </p:blipFill>
        <p:spPr>
          <a:xfrm>
            <a:off x="10715102" y="6186499"/>
            <a:ext cx="1417010" cy="1889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53fd1036be56f-renascimento.jpg" descr="53fd1036be56f-renascimento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48173" y="6752535"/>
            <a:ext cx="2117875" cy="2217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s mecen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 mecenas</a:t>
            </a:r>
          </a:p>
        </p:txBody>
      </p:sp>
      <p:sp>
        <p:nvSpPr>
          <p:cNvPr id="169" name="Quem era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/>
          <a:lstStyle/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b="1" sz="1591">
                <a:solidFill>
                  <a:srgbClr val="B51A00"/>
                </a:solidFill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Quem eram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Os mecenas eram ricos e poderosos comerciantes, príncipes, condes, bispos e banqueiros que financiavam e investiam na produção de arte como maneira de obter reconhecimento e prestígio na sociedade.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Eles foram de extrema importância para o desenvolvimento das artes plásticas (escultura e pintura), literatura e arquitetura durante o período do Renascimento Cultural (séculos XV e XVI).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A burguesia, classe social que enriqueceu muito com o renascimento comercial, viu na prática do mecenato uma forma rápida de alcançar o status de nobreza. Isso era obtido também com a compra dos títulos de nobreza.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 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O ato de patrocinar e investir em arte e cultura é conhecido como mecenato.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b="1" sz="1591">
                <a:solidFill>
                  <a:srgbClr val="E22400"/>
                </a:solidFill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 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b="1" sz="1591">
                <a:solidFill>
                  <a:srgbClr val="E22400"/>
                </a:solidFill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Principais mecenas da época do Renascimento Cultural: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b="1" sz="1591">
                <a:solidFill>
                  <a:srgbClr val="E22400"/>
                </a:solidFill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- Lourenço de Medici (banqueiro italiano)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 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- Come de Medici (banqueiro e político italiano)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 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- Galeazzo Maria Sforza (duque de Milão)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- Federico da Montefeltro (duque de Urbino)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 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- Francisco I (rei da França) 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 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rPr b="1">
                <a:solidFill>
                  <a:srgbClr val="DA5100"/>
                </a:solidFill>
              </a:rPr>
              <a:t>Curiosidade</a:t>
            </a:r>
            <a:r>
              <a:t>:</a:t>
            </a: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</a:p>
          <a:p>
            <a:pPr marL="0" indent="0" defTabSz="251206">
              <a:lnSpc>
                <a:spcPct val="75000"/>
              </a:lnSpc>
              <a:spcBef>
                <a:spcPts val="0"/>
              </a:spcBef>
              <a:buSzTx/>
              <a:buNone/>
              <a:defRPr sz="1591">
                <a:effectLst>
                  <a:outerShdw sx="100000" sy="100000" kx="0" ky="0" algn="b" rotWithShape="0" blurRad="10922" dist="5461" dir="5400000">
                    <a:srgbClr val="FFFFFF"/>
                  </a:outerShdw>
                </a:effectLst>
              </a:defRPr>
            </a:pPr>
            <a:r>
              <a:t>- A palavra "mecenas" tem sua origem na Roma Antiga. No século I a.C., Caio Mecenas foi um conselheiro do imperador romano Otávio Augusto. Caio Mecenas patrocinou a produção de vários artistas e poetas nesta época.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ágina 69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Página 69</a:t>
            </a:r>
          </a:p>
        </p:txBody>
      </p:sp>
      <p:sp>
        <p:nvSpPr>
          <p:cNvPr id="172" name="Agora é com você!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Agora é com você!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s.png" descr="images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787400"/>
            <a:ext cx="8559800" cy="5854700"/>
          </a:xfrm>
          <a:prstGeom prst="rect">
            <a:avLst/>
          </a:prstGeom>
        </p:spPr>
      </p:pic>
      <p:sp>
        <p:nvSpPr>
          <p:cNvPr id="175" name="A igreja católica em xeq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536">
                <a:effectLst>
                  <a:outerShdw sx="100000" sy="100000" kx="0" ky="0" algn="b" rotWithShape="0" blurRad="21844" dist="21844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A igreja católica em xeque</a:t>
            </a:r>
          </a:p>
        </p:txBody>
      </p:sp>
      <p:sp>
        <p:nvSpPr>
          <p:cNvPr id="176" name="A propagação do humanismo e avanço do protestantism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propagação do humanismo e avanço do protestantismo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os poucos a igreja passa a ser cada vez mais criticada devido à corrupção e aos abusos Morai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8863" indent="-308863" defTabSz="373887">
              <a:spcBef>
                <a:spcPts val="2000"/>
              </a:spcBef>
              <a:buBlip>
                <a:blip r:embed="rId2"/>
              </a:buBlip>
              <a:defRPr sz="2688"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defRPr>
            </a:pPr>
            <a:r>
              <a:t>Aos poucos a igreja passa a ser cada vez mais criticada devido à corrupção e aos abusos Morais.</a:t>
            </a:r>
          </a:p>
          <a:p>
            <a:pPr marL="308863" indent="-308863" defTabSz="373887">
              <a:spcBef>
                <a:spcPts val="2000"/>
              </a:spcBef>
              <a:buBlip>
                <a:blip r:embed="rId2"/>
              </a:buBlip>
              <a:defRPr sz="2688"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defRPr>
            </a:pPr>
            <a:r>
              <a:t>Lutero, um monge, recriminava a venda de indulgências e de cargos eclesiástico.</a:t>
            </a:r>
          </a:p>
          <a:p>
            <a:pPr marL="308863" indent="-308863" defTabSz="373887">
              <a:spcBef>
                <a:spcPts val="2000"/>
              </a:spcBef>
              <a:buBlip>
                <a:blip r:embed="rId2"/>
              </a:buBlip>
              <a:defRPr sz="2688"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defRPr>
            </a:pPr>
            <a:r>
              <a:t>A igreja vendia indulgências até mesmo nos bancos para financiarem suas obras.</a:t>
            </a:r>
          </a:p>
          <a:p>
            <a:pPr marL="308863" indent="-308863" defTabSz="373887">
              <a:spcBef>
                <a:spcPts val="2000"/>
              </a:spcBef>
              <a:buBlip>
                <a:blip r:embed="rId2"/>
              </a:buBlip>
              <a:defRPr sz="2688"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defRPr>
            </a:pPr>
            <a:r>
              <a:t>Lutero enxerga essa venda como um aproveitamento, para ele a salvação se dava por Jesus Cristo e não por compra de objetos.</a:t>
            </a:r>
          </a:p>
          <a:p>
            <a:pPr marL="308863" indent="-308863" defTabSz="373887">
              <a:spcBef>
                <a:spcPts val="2000"/>
              </a:spcBef>
              <a:buBlip>
                <a:blip r:embed="rId2"/>
              </a:buBlip>
              <a:defRPr sz="2688"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defRPr>
            </a:pPr>
            <a:r>
              <a:t>Em 1517  fixou na porta das igrejas suas 95 teses onde afirmava todos os erros que para ele a igreja cometia, acreditando que ela precisava de mudanças, em retaliação à igreja excomungou Lutero.</a:t>
            </a:r>
          </a:p>
          <a:p>
            <a:pPr marL="308863" indent="-308863" defTabSz="373887">
              <a:spcBef>
                <a:spcPts val="2000"/>
              </a:spcBef>
              <a:buBlip>
                <a:blip r:embed="rId2"/>
              </a:buBlip>
              <a:defRPr sz="2688"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defRPr>
            </a:pPr>
            <a:r>
              <a:t>A ruptura deu início ao protestantismo e protegido por príncipes e outras pessoas importantes, Lutero traduziu a Bíblia do latim (que poucos sabiam ler) para o Alemão (língua da região)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forma protestante: a igreja se fragmenta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Reforma protestante: a igreja se fragmenta.</a:t>
            </a:r>
          </a:p>
        </p:txBody>
      </p:sp>
      <p:sp>
        <p:nvSpPr>
          <p:cNvPr id="181" name="Corp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82" name="images.jpeg" descr="images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585" y="2708165"/>
            <a:ext cx="11783814" cy="6700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Momento de mudanç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Momento de mudanças </a:t>
            </a:r>
          </a:p>
        </p:txBody>
      </p:sp>
      <p:sp>
        <p:nvSpPr>
          <p:cNvPr id="124" name="Como vimos, o poder local foi cada vez mais enfraquecido em detrimento do poder do rei em aliança com a burguesia, as cidades viram polos de atração e novas tecnologias (bússola, astrolábio, quadrante, relógio) impulsionam novos hábitos na sociedade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381381" indent="-381381" defTabSz="531622">
              <a:spcBef>
                <a:spcPts val="2500"/>
              </a:spcBef>
              <a:buBlip>
                <a:blip r:embed="rId2"/>
              </a:buBlip>
              <a:defRPr sz="3276">
                <a:effectLst>
                  <a:outerShdw sx="100000" sy="100000" kx="0" ky="0" algn="b" rotWithShape="0" blurRad="23114" dist="11557" dir="5400000">
                    <a:srgbClr val="FFFFFF"/>
                  </a:outerShdw>
                </a:effectLst>
              </a:defRPr>
            </a:lvl1pPr>
          </a:lstStyle>
          <a:p>
            <a:pPr/>
            <a:r>
              <a:t>Como vimos, o poder local foi cada vez mais enfraquecido em detrimento do poder do rei em aliança com a burguesia, as cidades viram polos de atração e novas tecnologias (bússola, astrolábio, quadrante, relógio) impulsionam novos hábitos na sociedade.</a:t>
            </a:r>
          </a:p>
        </p:txBody>
      </p:sp>
      <p:pic>
        <p:nvPicPr>
          <p:cNvPr id="125" name="florenca-toscana-italia2.jpg" descr="florenca-toscana-italia2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4889" y="2789910"/>
            <a:ext cx="5138623" cy="5974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151" y="562652"/>
            <a:ext cx="12003130" cy="9011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923" y="366884"/>
            <a:ext cx="12013889" cy="9019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794" y="373570"/>
            <a:ext cx="12008613" cy="9006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041" y="173061"/>
            <a:ext cx="6920563" cy="5190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0992" y="4966307"/>
            <a:ext cx="5907003" cy="4430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áginas 75, 76 e 77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páginas 75, 76 e 77</a:t>
            </a:r>
          </a:p>
        </p:txBody>
      </p:sp>
      <p:sp>
        <p:nvSpPr>
          <p:cNvPr id="194" name="“Agora é com você !”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“Agora é com você !”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s.jpeg" descr="images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29425" y="1473200"/>
            <a:ext cx="5216525" cy="6794500"/>
          </a:xfrm>
          <a:prstGeom prst="rect">
            <a:avLst/>
          </a:prstGeom>
        </p:spPr>
      </p:pic>
      <p:sp>
        <p:nvSpPr>
          <p:cNvPr id="128" name="Humanism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Humanismo</a:t>
            </a:r>
          </a:p>
        </p:txBody>
      </p:sp>
      <p:sp>
        <p:nvSpPr>
          <p:cNvPr id="129" name="movimento intelectual difundido na Europa durante a Renascença e inspirado na civilização greco-romana, que valorizava um saber crítico voltado para um maior conhecimento do homem e uma cultura capaz de desenvolver as potencialidades da condição humana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391414">
              <a:defRPr sz="2412"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defRPr>
            </a:lvl1pPr>
          </a:lstStyle>
          <a:p>
            <a:pPr/>
            <a:r>
              <a:t>movimento intelectual difundido na Europa durante a Renascença e inspirado na civilização greco-romana, que valorizava um saber crítico voltado para um maior conhecimento do homem e uma cultura capaz de desenvolver as potencialidades da condição humana.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odemos observar as primeiras mudanças nas Universidades que vão deixando de serem ligadas à igreja e passaram a ter uma construção do conhecimento mais laica, formando administradores, bancários, médicos, advogados, estes primeiros foram vitais para o crescimento mercantil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7124" indent="-357124" defTabSz="432308">
              <a:spcBef>
                <a:spcPts val="2300"/>
              </a:spcBef>
              <a:buBlip>
                <a:blip r:embed="rId2"/>
              </a:buBlip>
              <a:defRPr sz="3108">
                <a:effectLst>
                  <a:outerShdw sx="100000" sy="100000" kx="0" ky="0" algn="b" rotWithShape="0" blurRad="18796" dist="9398" dir="5400000">
                    <a:srgbClr val="FFFFFF"/>
                  </a:outerShdw>
                </a:effectLst>
              </a:defRPr>
            </a:pPr>
            <a:r>
              <a:t>Podemos observar as primeiras mudanças nas Universidades que vão deixando de serem ligadas à igreja e passaram a ter uma construção do conhecimento mais laica, formando administradores, bancários, médicos, advogados, estes primeiros foram vitais para o crescimento mercantil.</a:t>
            </a:r>
          </a:p>
          <a:p>
            <a:pPr marL="357124" indent="-357124" defTabSz="432308">
              <a:spcBef>
                <a:spcPts val="2300"/>
              </a:spcBef>
              <a:buBlip>
                <a:blip r:embed="rId2"/>
              </a:buBlip>
              <a:defRPr sz="3108">
                <a:effectLst>
                  <a:outerShdw sx="100000" sy="100000" kx="0" ky="0" algn="b" rotWithShape="0" blurRad="18796" dist="9398" dir="5400000">
                    <a:srgbClr val="FFFFFF"/>
                  </a:outerShdw>
                </a:effectLst>
              </a:defRPr>
            </a:pPr>
            <a:r>
              <a:t>Essas novas universidades não negavam a existência de Deus  mas incentivava a importância do homem como figura central. Esse movimento chamado de Humanismo, começou na península itálica no século XIV.</a:t>
            </a:r>
          </a:p>
          <a:p>
            <a:pPr marL="357124" indent="-357124" defTabSz="432308">
              <a:spcBef>
                <a:spcPts val="2300"/>
              </a:spcBef>
              <a:buBlip>
                <a:blip r:embed="rId2"/>
              </a:buBlip>
              <a:defRPr sz="3108">
                <a:effectLst>
                  <a:outerShdw sx="100000" sy="100000" kx="0" ky="0" algn="b" rotWithShape="0" blurRad="18796" dist="9398" dir="5400000">
                    <a:srgbClr val="FFFFFF"/>
                  </a:outerShdw>
                </a:effectLst>
              </a:defRPr>
            </a:pPr>
            <a:r>
              <a:t>O antropocentrismo vigorava de novo em destruimento do teocentrismo. As individualidade das pessoas passam a ser valorizadas, ensinando, poesia, filosofia, matemática, história além de resgatar assuntos da Antiguidade Clássica.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é x ciênc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Fé x ciência </a:t>
            </a:r>
          </a:p>
        </p:txBody>
      </p:sp>
      <p:sp>
        <p:nvSpPr>
          <p:cNvPr id="134" name="Os avanços científicos desgastava-me o poder da igreja, apenas por permitir a contraposição das ideia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9470" indent="-339470" defTabSz="473201">
              <a:spcBef>
                <a:spcPts val="2200"/>
              </a:spcBef>
              <a:buBlip>
                <a:blip r:embed="rId2"/>
              </a:buBlip>
              <a:defRPr sz="2916">
                <a:effectLst>
                  <a:outerShdw sx="100000" sy="100000" kx="0" ky="0" algn="b" rotWithShape="0" blurRad="20574" dist="10287" dir="5400000">
                    <a:srgbClr val="FFFFFF"/>
                  </a:outerShdw>
                </a:effectLst>
              </a:defRPr>
            </a:pPr>
            <a:r>
              <a:t>Os avanços científicos desgastava-me o poder da igreja, apenas por permitir a contraposição das ideias.</a:t>
            </a:r>
          </a:p>
          <a:p>
            <a:pPr marL="339470" indent="-339470" defTabSz="473201">
              <a:spcBef>
                <a:spcPts val="2200"/>
              </a:spcBef>
              <a:buBlip>
                <a:blip r:embed="rId2"/>
              </a:buBlip>
              <a:defRPr sz="2916">
                <a:effectLst>
                  <a:outerShdw sx="100000" sy="100000" kx="0" ky="0" algn="b" rotWithShape="0" blurRad="20574" dist="10287" dir="5400000">
                    <a:srgbClr val="FFFFFF"/>
                  </a:outerShdw>
                </a:effectLst>
              </a:defRPr>
            </a:pPr>
            <a:r>
              <a:t>Com o avanço da medicina, as doenças passam a ter uma nova ótica e a cura também, os milagres são deixados de lado pelos remédios.</a:t>
            </a:r>
          </a:p>
          <a:p>
            <a:pPr marL="339470" indent="-339470" defTabSz="473201">
              <a:spcBef>
                <a:spcPts val="2200"/>
              </a:spcBef>
              <a:buBlip>
                <a:blip r:embed="rId2"/>
              </a:buBlip>
              <a:defRPr sz="2916">
                <a:effectLst>
                  <a:outerShdw sx="100000" sy="100000" kx="0" ky="0" algn="b" rotWithShape="0" blurRad="20574" dist="10287" dir="5400000">
                    <a:srgbClr val="FFFFFF"/>
                  </a:outerShdw>
                </a:effectLst>
              </a:defRPr>
            </a:pPr>
            <a:r>
              <a:t>O fato da terra não está no centro do universo retirava o homem do centro e consequentemente a instituição Católica. </a:t>
            </a:r>
          </a:p>
          <a:p>
            <a:pPr marL="339470" indent="-339470" defTabSz="473201">
              <a:spcBef>
                <a:spcPts val="2200"/>
              </a:spcBef>
              <a:buBlip>
                <a:blip r:embed="rId2"/>
              </a:buBlip>
              <a:defRPr sz="2916">
                <a:effectLst>
                  <a:outerShdw sx="100000" sy="100000" kx="0" ky="0" algn="b" rotWithShape="0" blurRad="20574" dist="10287" dir="5400000">
                    <a:srgbClr val="FFFFFF"/>
                  </a:outerShdw>
                </a:effectLst>
              </a:defRPr>
            </a:pPr>
            <a:r>
              <a:t>Lembrando que a oposição a igreja não era igual a oposição a fé, a crença em Deus continuava forte e significativa, a questão não era a batalha contra o fé cristã mas sim contra o poder regulamentador da igreja.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https://youtu.be/lHEFg2PcgyI">
            <a:hlinkClick r:id="rId2" invalidUrl="" action="" tgtFrame="" tooltip="" history="1" highlightClick="0" endSnd="0"/>
          </p:cNvPr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https://youtu.be/lHEFg2PcgyI</a:t>
            </a:r>
          </a:p>
        </p:txBody>
      </p:sp>
      <p:sp>
        <p:nvSpPr>
          <p:cNvPr id="137" name="Veja abaixo esse vídeo de resumo do humanismo.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Veja abaixo esse vídeo de resumo do humanismo.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Novidades científic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Novidades científicas </a:t>
            </a:r>
          </a:p>
        </p:txBody>
      </p:sp>
      <p:sp>
        <p:nvSpPr>
          <p:cNvPr id="140" name="Um mundo em transformaçã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Um mundo em transformação </a:t>
            </a:r>
          </a:p>
        </p:txBody>
      </p:sp>
      <p:pic>
        <p:nvPicPr>
          <p:cNvPr id="141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4522" y="5116333"/>
            <a:ext cx="5607170" cy="4205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f9fc2f068a19a58a16864d742f2c8eac.png" descr="f9fc2f068a19a58a16864d742f2c8eac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9508" y="354434"/>
            <a:ext cx="6218584" cy="4666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ornou-se comum a prática de dissecação de cadáveres, levando o conhecimento de outros órgão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8122" indent="-468122" defTabSz="566674">
              <a:spcBef>
                <a:spcPts val="3100"/>
              </a:spcBef>
              <a:buBlip>
                <a:blip r:embed="rId2"/>
              </a:buBlip>
              <a:defRPr sz="4074">
                <a:effectLst>
                  <a:outerShdw sx="100000" sy="100000" kx="0" ky="0" algn="b" rotWithShape="0" blurRad="24638" dist="12319" dir="5400000">
                    <a:srgbClr val="FFFFFF"/>
                  </a:outerShdw>
                </a:effectLst>
              </a:defRPr>
            </a:pPr>
            <a:r>
              <a:t>Tornou-se comum a prática de dissecação de cadáveres, levando o conhecimento de outros órgãos.</a:t>
            </a:r>
          </a:p>
          <a:p>
            <a:pPr marL="468122" indent="-468122" defTabSz="566674">
              <a:spcBef>
                <a:spcPts val="3100"/>
              </a:spcBef>
              <a:buBlip>
                <a:blip r:embed="rId2"/>
              </a:buBlip>
              <a:defRPr sz="4074">
                <a:effectLst>
                  <a:outerShdw sx="100000" sy="100000" kx="0" ky="0" algn="b" rotWithShape="0" blurRad="24638" dist="12319" dir="5400000">
                    <a:srgbClr val="FFFFFF"/>
                  </a:outerShdw>
                </a:effectLst>
              </a:defRPr>
            </a:pPr>
            <a:r>
              <a:t>Nicolau Copérnico afirmou que a terra girava em torno do sol. (Heliocentrismo x geocentrismo), Giordano Bruno e Galileu Galilei também defenderam o heliocentrismo.</a:t>
            </a:r>
          </a:p>
          <a:p>
            <a:pPr marL="468122" indent="-468122" defTabSz="566674">
              <a:spcBef>
                <a:spcPts val="3100"/>
              </a:spcBef>
              <a:buBlip>
                <a:blip r:embed="rId2"/>
              </a:buBlip>
              <a:defRPr sz="4074">
                <a:effectLst>
                  <a:outerShdw sx="100000" sy="100000" kx="0" ky="0" algn="b" rotWithShape="0" blurRad="24638" dist="12319" dir="5400000">
                    <a:srgbClr val="FFFFFF"/>
                  </a:outerShdw>
                </a:effectLst>
              </a:defRPr>
            </a:pPr>
            <a:r>
              <a:t>Giordano foi condenado a morte por heresi e Galileu preso e torturado, renunciou para não morrer.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Humanismo e polític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Humanismo e política </a:t>
            </a:r>
          </a:p>
        </p:txBody>
      </p:sp>
      <p:sp>
        <p:nvSpPr>
          <p:cNvPr id="147" name="Maquiavel que ao escrever o príncipe teceu um manual de como o rei permaneceria no poder, afirmando que os fins justificam os meio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Maquiavel que ao escrever o príncipe teceu um manual de como o rei permaneceria no poder, afirmando que os fins justificam os meios.</a:t>
            </a:r>
          </a:p>
          <a:p>
            <a:pPr>
              <a:buBlip>
                <a:blip r:embed="rId2"/>
              </a:buBlip>
            </a:pPr>
            <a:r>
              <a:t>Erasmo de Roterdã publicou a obra Elogio da loucura, nesse livro ele defende a tolerância é uma teologia baseada nos evangelhos, acusando a corrupção da igreja.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