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83" r:id="rId5"/>
    <p:sldId id="282"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95F431B-1CD5-47DF-AFC9-F3B785515A06}" type="datetimeFigureOut">
              <a:rPr lang="pt-BR" smtClean="0"/>
              <a:t>26/10/2018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113579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5F431B-1CD5-47DF-AFC9-F3B785515A06}" type="datetimeFigureOut">
              <a:rPr lang="pt-BR" smtClean="0"/>
              <a:t>26/10/2018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250539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5F431B-1CD5-47DF-AFC9-F3B785515A06}" type="datetimeFigureOut">
              <a:rPr lang="pt-BR" smtClean="0"/>
              <a:t>26/10/2018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169056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95F431B-1CD5-47DF-AFC9-F3B785515A06}" type="datetimeFigureOut">
              <a:rPr lang="pt-BR" smtClean="0"/>
              <a:t>26/10/2018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303478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95F431B-1CD5-47DF-AFC9-F3B785515A06}" type="datetimeFigureOut">
              <a:rPr lang="pt-BR" smtClean="0"/>
              <a:t>26/10/2018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348672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95F431B-1CD5-47DF-AFC9-F3B785515A06}" type="datetimeFigureOut">
              <a:rPr lang="pt-BR" smtClean="0"/>
              <a:t>26/10/2018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216857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95F431B-1CD5-47DF-AFC9-F3B785515A06}" type="datetimeFigureOut">
              <a:rPr lang="pt-BR" smtClean="0"/>
              <a:t>26/10/2018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35004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95F431B-1CD5-47DF-AFC9-F3B785515A06}" type="datetimeFigureOut">
              <a:rPr lang="pt-BR" smtClean="0"/>
              <a:t>26/10/2018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212029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95F431B-1CD5-47DF-AFC9-F3B785515A06}" type="datetimeFigureOut">
              <a:rPr lang="pt-BR" smtClean="0"/>
              <a:t>26/10/2018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154456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95F431B-1CD5-47DF-AFC9-F3B785515A06}" type="datetimeFigureOut">
              <a:rPr lang="pt-BR" smtClean="0"/>
              <a:t>26/10/2018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405961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95F431B-1CD5-47DF-AFC9-F3B785515A06}" type="datetimeFigureOut">
              <a:rPr lang="pt-BR" smtClean="0"/>
              <a:t>26/10/2018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1477C5-89DA-48E6-8614-2FCEBF5D3475}" type="slidenum">
              <a:rPr lang="pt-BR" smtClean="0"/>
              <a:t>‹nº›</a:t>
            </a:fld>
            <a:endParaRPr lang="pt-BR"/>
          </a:p>
        </p:txBody>
      </p:sp>
    </p:spTree>
    <p:extLst>
      <p:ext uri="{BB962C8B-B14F-4D97-AF65-F5344CB8AC3E}">
        <p14:creationId xmlns:p14="http://schemas.microsoft.com/office/powerpoint/2010/main" val="18915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F431B-1CD5-47DF-AFC9-F3B785515A06}" type="datetimeFigureOut">
              <a:rPr lang="pt-BR" smtClean="0"/>
              <a:t>26/10/2018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477C5-89DA-48E6-8614-2FCEBF5D3475}" type="slidenum">
              <a:rPr lang="pt-BR" smtClean="0"/>
              <a:t>‹nº›</a:t>
            </a:fld>
            <a:endParaRPr lang="pt-BR"/>
          </a:p>
        </p:txBody>
      </p:sp>
    </p:spTree>
    <p:extLst>
      <p:ext uri="{BB962C8B-B14F-4D97-AF65-F5344CB8AC3E}">
        <p14:creationId xmlns:p14="http://schemas.microsoft.com/office/powerpoint/2010/main" val="139472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1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280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745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400" b="1" u="sng" dirty="0">
                <a:latin typeface="Arial" panose="020B0604020202020204" pitchFamily="34" charset="0"/>
                <a:cs typeface="Arial" panose="020B0604020202020204" pitchFamily="34" charset="0"/>
              </a:rPr>
              <a:t>Saiba Mais</a:t>
            </a:r>
            <a:r>
              <a:rPr lang="pt-BR" sz="2400" b="1" u="sng" dirty="0" smtClean="0">
                <a:latin typeface="Arial" panose="020B0604020202020204" pitchFamily="34" charset="0"/>
                <a:cs typeface="Arial" panose="020B0604020202020204" pitchFamily="34" charset="0"/>
              </a:rPr>
              <a:t>:</a:t>
            </a:r>
          </a:p>
          <a:p>
            <a:pPr marL="0" indent="0">
              <a:buNone/>
            </a:pPr>
            <a:endParaRPr lang="pt-BR" sz="2400" dirty="0">
              <a:latin typeface="Arial" panose="020B0604020202020204" pitchFamily="34" charset="0"/>
              <a:cs typeface="Arial" panose="020B0604020202020204" pitchFamily="34" charset="0"/>
            </a:endParaRPr>
          </a:p>
          <a:p>
            <a:pPr marL="0" indent="0">
              <a:buNone/>
            </a:pPr>
            <a:r>
              <a:rPr lang="pt-BR" sz="2000" dirty="0">
                <a:latin typeface="Arial" panose="020B0604020202020204" pitchFamily="34" charset="0"/>
                <a:cs typeface="Arial" panose="020B0604020202020204" pitchFamily="34" charset="0"/>
              </a:rPr>
              <a:t>Espaços onde a ação tem lugar e suas </a:t>
            </a:r>
            <a:r>
              <a:rPr lang="pt-BR" sz="2000" dirty="0" smtClean="0">
                <a:latin typeface="Arial" panose="020B0604020202020204" pitchFamily="34" charset="0"/>
                <a:cs typeface="Arial" panose="020B0604020202020204" pitchFamily="34" charset="0"/>
              </a:rPr>
              <a:t>simbologias.</a:t>
            </a:r>
            <a:endParaRPr lang="pt-BR" sz="2000" dirty="0">
              <a:latin typeface="Arial" panose="020B0604020202020204" pitchFamily="34" charset="0"/>
              <a:cs typeface="Arial" panose="020B0604020202020204" pitchFamily="34" charset="0"/>
            </a:endParaRP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A </a:t>
            </a:r>
            <a:r>
              <a:rPr lang="pt-BR" sz="2000" dirty="0">
                <a:latin typeface="Arial" panose="020B0604020202020204" pitchFamily="34" charset="0"/>
                <a:cs typeface="Arial" panose="020B0604020202020204" pitchFamily="34" charset="0"/>
              </a:rPr>
              <a:t>ação decorre em dois locais próximos mas fundamentalmente opostos.</a:t>
            </a: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cortiço São Romão, habitado pelas classes mais baixas e marginais: operários, imigrantes recém chegados no Brasil, lavadeiras, prostitutas, entre outras. Representa os comportamentos tidos como promíscuos, preguiçosos e viciosos, atribuídos na época aos pobres, aos negros e mestiços. Aí, o autor descreve casos de violência, homossexualidade, prostituição e traição conjugal.</a:t>
            </a: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Já </a:t>
            </a:r>
            <a:r>
              <a:rPr lang="pt-BR" sz="2000" dirty="0">
                <a:latin typeface="Arial" panose="020B0604020202020204" pitchFamily="34" charset="0"/>
                <a:cs typeface="Arial" panose="020B0604020202020204" pitchFamily="34" charset="0"/>
              </a:rPr>
              <a:t>o sobrado do Miranda, típico da burguesia em ascensão, onde a vida é sossegada e superficial, o tempo é dedicado à cultura e ao lazer, representa o estilo de vida das classes mais altas e suas preocupações. </a:t>
            </a:r>
          </a:p>
          <a:p>
            <a:pPr marL="0" indent="0">
              <a:buNone/>
            </a:pPr>
            <a:r>
              <a:rPr lang="pt-BR" sz="2000" b="1" dirty="0"/>
              <a:t> </a:t>
            </a:r>
            <a:endParaRPr lang="pt-BR" sz="2000" dirty="0"/>
          </a:p>
          <a:p>
            <a:endParaRPr lang="pt-BR" dirty="0"/>
          </a:p>
        </p:txBody>
      </p:sp>
    </p:spTree>
    <p:extLst>
      <p:ext uri="{BB962C8B-B14F-4D97-AF65-F5344CB8AC3E}">
        <p14:creationId xmlns:p14="http://schemas.microsoft.com/office/powerpoint/2010/main" val="370664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Personagens</a:t>
            </a:r>
            <a:endParaRPr lang="pt-BR" sz="2000" dirty="0"/>
          </a:p>
          <a:p>
            <a:pPr marL="0" indent="0">
              <a:buNone/>
            </a:pPr>
            <a:r>
              <a:rPr lang="pt-BR" sz="2000" dirty="0"/>
              <a:t> </a:t>
            </a:r>
            <a:r>
              <a:rPr lang="pt-BR" sz="2000" dirty="0" smtClean="0"/>
              <a:t>Suas </a:t>
            </a:r>
            <a:r>
              <a:rPr lang="pt-BR" sz="2000" dirty="0"/>
              <a:t>personagens são psicologicamente superficiais, haja vista que se configuram tipos sociais, portanto, não são complexas, nem muito individuais. Algumas delas:</a:t>
            </a:r>
          </a:p>
          <a:p>
            <a:pPr marL="0" indent="0">
              <a:buNone/>
            </a:pPr>
            <a:r>
              <a:rPr lang="pt-BR" sz="2000" dirty="0">
                <a:solidFill>
                  <a:srgbClr val="FF0000"/>
                </a:solidFill>
              </a:rPr>
              <a:t>João Romão</a:t>
            </a:r>
            <a:r>
              <a:rPr lang="pt-BR" sz="2000" dirty="0"/>
              <a:t> é um português capitalista que veio para o Brasil com o intuito de enriquecer de modo exacerbado; portanto, representa o capitalista explorador. Esse personagem privava-se do luxo, gastando apenas com aquilo que lhe traria mais dinheiro; foi assim que começou a comprar o terreno para construir o Cortiço.</a:t>
            </a:r>
          </a:p>
          <a:p>
            <a:pPr marL="0" indent="0">
              <a:buNone/>
            </a:pPr>
            <a:r>
              <a:rPr lang="pt-BR" sz="2000" dirty="0" smtClean="0">
                <a:solidFill>
                  <a:srgbClr val="FF0000"/>
                </a:solidFill>
              </a:rPr>
              <a:t>Bertoleza</a:t>
            </a:r>
            <a:r>
              <a:rPr lang="pt-BR" sz="2000" dirty="0"/>
              <a:t>, quitandeira, vive com João Romão e é uma escrava que pensa ter comprado sua liberdade; portanto, representa o trabalhador escravo.</a:t>
            </a:r>
          </a:p>
          <a:p>
            <a:pPr marL="0" indent="0">
              <a:buNone/>
            </a:pPr>
            <a:r>
              <a:rPr lang="pt-BR" sz="2000" dirty="0">
                <a:solidFill>
                  <a:srgbClr val="FF0000"/>
                </a:solidFill>
              </a:rPr>
              <a:t>Miranda</a:t>
            </a:r>
            <a:r>
              <a:rPr lang="pt-BR" sz="2000" dirty="0"/>
              <a:t> é um português que veio para o Brasil e mora em um sobrado ao lado do cortiço, portanto, o vizinho rico de João Romão. Assim, representa a burguesia.</a:t>
            </a:r>
          </a:p>
          <a:p>
            <a:pPr marL="0" indent="0">
              <a:buNone/>
            </a:pPr>
            <a:r>
              <a:rPr lang="pt-BR" sz="2000" dirty="0">
                <a:solidFill>
                  <a:srgbClr val="FF0000"/>
                </a:solidFill>
              </a:rPr>
              <a:t>Jerônimo</a:t>
            </a:r>
            <a:r>
              <a:rPr lang="pt-BR" sz="2000" dirty="0"/>
              <a:t> é outro português que também veio para o Brasil, na obra é visto como um trabalhador bastante disciplinado.</a:t>
            </a:r>
          </a:p>
          <a:p>
            <a:pPr marL="0" indent="0">
              <a:buNone/>
            </a:pPr>
            <a:r>
              <a:rPr lang="pt-BR" sz="2000" dirty="0">
                <a:solidFill>
                  <a:srgbClr val="FF0000"/>
                </a:solidFill>
              </a:rPr>
              <a:t>Piedade</a:t>
            </a:r>
            <a:r>
              <a:rPr lang="pt-BR" sz="2000" dirty="0"/>
              <a:t>, esposa de Jerônimo, figura a típica mulher europeia.</a:t>
            </a:r>
          </a:p>
          <a:p>
            <a:pPr marL="0" indent="0">
              <a:buNone/>
            </a:pPr>
            <a:r>
              <a:rPr lang="pt-BR" sz="2000" dirty="0">
                <a:solidFill>
                  <a:srgbClr val="FF0000"/>
                </a:solidFill>
              </a:rPr>
              <a:t>Rita Baiana</a:t>
            </a:r>
            <a:r>
              <a:rPr lang="pt-BR" sz="2000" dirty="0"/>
              <a:t>, a mulata sensual do Cortiço, representa a mulher brasileira.</a:t>
            </a:r>
          </a:p>
          <a:p>
            <a:pPr marL="0" indent="0">
              <a:buNone/>
            </a:pPr>
            <a:r>
              <a:rPr lang="pt-BR" sz="2000" dirty="0">
                <a:solidFill>
                  <a:srgbClr val="FF0000"/>
                </a:solidFill>
              </a:rPr>
              <a:t>Capoeira Firmo</a:t>
            </a:r>
            <a:r>
              <a:rPr lang="pt-BR" sz="2000" dirty="0"/>
              <a:t>, mulato que se envolve com Rita Baiana.</a:t>
            </a:r>
          </a:p>
          <a:p>
            <a:pPr marL="0" indent="0">
              <a:buNone/>
            </a:pPr>
            <a:r>
              <a:rPr lang="pt-BR" sz="2000" dirty="0">
                <a:solidFill>
                  <a:srgbClr val="FF0000"/>
                </a:solidFill>
              </a:rPr>
              <a:t>Arraia-Miúda</a:t>
            </a:r>
            <a:r>
              <a:rPr lang="pt-BR" sz="2000" dirty="0"/>
              <a:t> é representada pelas lavadeiras, caixeiros, trabalhadores da pedreira e pelo policial Alexandre.</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66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32500" lnSpcReduction="20000"/>
          </a:bodyPr>
          <a:lstStyle/>
          <a:p>
            <a:pPr marL="0" indent="0">
              <a:buNone/>
            </a:pPr>
            <a:r>
              <a:rPr lang="pt-BR" sz="6000" b="1" dirty="0" smtClean="0">
                <a:latin typeface="Algerian" panose="04020705040A02060702" pitchFamily="82" charset="0"/>
              </a:rPr>
              <a:t>                 </a:t>
            </a:r>
            <a:r>
              <a:rPr lang="pt-BR" sz="18500" b="1" dirty="0" smtClean="0">
                <a:latin typeface="Algerian" panose="04020705040A02060702" pitchFamily="82" charset="0"/>
              </a:rPr>
              <a:t>Vamos </a:t>
            </a:r>
            <a:r>
              <a:rPr lang="pt-BR" sz="18500" b="1" dirty="0">
                <a:latin typeface="Algerian" panose="04020705040A02060702" pitchFamily="82" charset="0"/>
              </a:rPr>
              <a:t>refletir</a:t>
            </a:r>
            <a:endParaRPr lang="pt-BR" sz="18500" dirty="0">
              <a:latin typeface="Algerian" panose="04020705040A02060702" pitchFamily="82" charset="0"/>
            </a:endParaRPr>
          </a:p>
          <a:p>
            <a:pPr marL="0" indent="0">
              <a:buNone/>
            </a:pPr>
            <a:endParaRPr lang="pt-BR" sz="2000" b="1" dirty="0" smtClean="0"/>
          </a:p>
          <a:p>
            <a:pPr marL="0" indent="0">
              <a:buNone/>
            </a:pPr>
            <a:endParaRPr lang="pt-BR" sz="6200" b="1" dirty="0" smtClean="0">
              <a:latin typeface="Arial" panose="020B0604020202020204" pitchFamily="34" charset="0"/>
              <a:cs typeface="Arial" panose="020B0604020202020204" pitchFamily="34" charset="0"/>
            </a:endParaRPr>
          </a:p>
          <a:p>
            <a:pPr marL="0" indent="0">
              <a:buNone/>
            </a:pPr>
            <a:endParaRPr lang="pt-BR" sz="6200" b="1" dirty="0" smtClean="0">
              <a:latin typeface="Arial" panose="020B0604020202020204" pitchFamily="34" charset="0"/>
              <a:cs typeface="Arial" panose="020B0604020202020204" pitchFamily="34" charset="0"/>
            </a:endParaRPr>
          </a:p>
          <a:p>
            <a:pPr marL="0" indent="0">
              <a:buNone/>
            </a:pPr>
            <a:r>
              <a:rPr lang="pt-BR" sz="6200" b="1" dirty="0" smtClean="0">
                <a:latin typeface="Arial" panose="020B0604020202020204" pitchFamily="34" charset="0"/>
                <a:cs typeface="Arial" panose="020B0604020202020204" pitchFamily="34" charset="0"/>
              </a:rPr>
              <a:t>Temas </a:t>
            </a:r>
            <a:r>
              <a:rPr lang="pt-BR" sz="6200" b="1" dirty="0">
                <a:latin typeface="Arial" panose="020B0604020202020204" pitchFamily="34" charset="0"/>
                <a:cs typeface="Arial" panose="020B0604020202020204" pitchFamily="34" charset="0"/>
              </a:rPr>
              <a:t>para debate:</a:t>
            </a:r>
            <a:endParaRPr lang="pt-BR" sz="6200" dirty="0">
              <a:latin typeface="Arial" panose="020B0604020202020204" pitchFamily="34" charset="0"/>
              <a:cs typeface="Arial" panose="020B0604020202020204" pitchFamily="34" charset="0"/>
            </a:endParaRPr>
          </a:p>
          <a:p>
            <a:pPr marL="0" indent="0" fontAlgn="base">
              <a:buNone/>
            </a:pPr>
            <a:endParaRPr lang="pt-BR" sz="6200" b="1" dirty="0" smtClean="0">
              <a:latin typeface="Arial" panose="020B0604020202020204" pitchFamily="34" charset="0"/>
              <a:cs typeface="Arial" panose="020B0604020202020204" pitchFamily="34" charset="0"/>
            </a:endParaRPr>
          </a:p>
          <a:p>
            <a:pPr marL="0" indent="0" fontAlgn="base">
              <a:buNone/>
            </a:pPr>
            <a:r>
              <a:rPr lang="pt-BR" sz="6200" b="1" dirty="0" smtClean="0">
                <a:latin typeface="Arial" panose="020B0604020202020204" pitchFamily="34" charset="0"/>
                <a:cs typeface="Arial" panose="020B0604020202020204" pitchFamily="34" charset="0"/>
              </a:rPr>
              <a:t>1 </a:t>
            </a:r>
            <a:r>
              <a:rPr lang="pt-BR" sz="6200" b="1" dirty="0">
                <a:latin typeface="Arial" panose="020B0604020202020204" pitchFamily="34" charset="0"/>
                <a:cs typeface="Arial" panose="020B0604020202020204" pitchFamily="34" charset="0"/>
              </a:rPr>
              <a:t>-</a:t>
            </a:r>
            <a:r>
              <a:rPr lang="pt-BR" sz="6200" dirty="0">
                <a:latin typeface="Arial" panose="020B0604020202020204" pitchFamily="34" charset="0"/>
                <a:cs typeface="Arial" panose="020B0604020202020204" pitchFamily="34" charset="0"/>
              </a:rPr>
              <a:t> Contrariando o costume romântico de tratar sobre questões amorosas, o autor fala neste livro a respeito das </a:t>
            </a:r>
            <a:r>
              <a:rPr lang="pt-BR" sz="6200" b="1" dirty="0">
                <a:latin typeface="Arial" panose="020B0604020202020204" pitchFamily="34" charset="0"/>
                <a:cs typeface="Arial" panose="020B0604020202020204" pitchFamily="34" charset="0"/>
              </a:rPr>
              <a:t>falhas morais da burguesia</a:t>
            </a:r>
            <a:r>
              <a:rPr lang="pt-BR" sz="6200" dirty="0">
                <a:latin typeface="Arial" panose="020B0604020202020204" pitchFamily="34" charset="0"/>
                <a:cs typeface="Arial" panose="020B0604020202020204" pitchFamily="34" charset="0"/>
              </a:rPr>
              <a:t>, como a ambição descontrolada.</a:t>
            </a:r>
          </a:p>
          <a:p>
            <a:pPr marL="0" indent="0" fontAlgn="base">
              <a:buNone/>
            </a:pPr>
            <a:endParaRPr lang="pt-BR" sz="6200" b="1" dirty="0" smtClean="0">
              <a:latin typeface="Arial" panose="020B0604020202020204" pitchFamily="34" charset="0"/>
              <a:cs typeface="Arial" panose="020B0604020202020204" pitchFamily="34" charset="0"/>
            </a:endParaRPr>
          </a:p>
          <a:p>
            <a:pPr marL="0" indent="0" fontAlgn="base">
              <a:buNone/>
            </a:pPr>
            <a:r>
              <a:rPr lang="pt-BR" sz="6200" b="1" dirty="0" smtClean="0">
                <a:latin typeface="Arial" panose="020B0604020202020204" pitchFamily="34" charset="0"/>
                <a:cs typeface="Arial" panose="020B0604020202020204" pitchFamily="34" charset="0"/>
              </a:rPr>
              <a:t>2 </a:t>
            </a:r>
            <a:r>
              <a:rPr lang="pt-BR" sz="6200" b="1" dirty="0">
                <a:latin typeface="Arial" panose="020B0604020202020204" pitchFamily="34" charset="0"/>
                <a:cs typeface="Arial" panose="020B0604020202020204" pitchFamily="34" charset="0"/>
              </a:rPr>
              <a:t>-</a:t>
            </a:r>
            <a:r>
              <a:rPr lang="pt-BR" sz="6200" dirty="0">
                <a:latin typeface="Arial" panose="020B0604020202020204" pitchFamily="34" charset="0"/>
                <a:cs typeface="Arial" panose="020B0604020202020204" pitchFamily="34" charset="0"/>
              </a:rPr>
              <a:t> A </a:t>
            </a:r>
            <a:r>
              <a:rPr lang="pt-BR" sz="6200" b="1" dirty="0">
                <a:latin typeface="Arial" panose="020B0604020202020204" pitchFamily="34" charset="0"/>
                <a:cs typeface="Arial" panose="020B0604020202020204" pitchFamily="34" charset="0"/>
              </a:rPr>
              <a:t>saúde pública</a:t>
            </a:r>
            <a:r>
              <a:rPr lang="pt-BR" sz="6200" dirty="0">
                <a:latin typeface="Arial" panose="020B0604020202020204" pitchFamily="34" charset="0"/>
                <a:cs typeface="Arial" panose="020B0604020202020204" pitchFamily="34" charset="0"/>
              </a:rPr>
              <a:t> é outro tópico retratado na obra, principalmente nas habitações populares, os cortiços, que não tinham condições adequadas de </a:t>
            </a:r>
            <a:r>
              <a:rPr lang="pt-BR" sz="6200" b="1" dirty="0">
                <a:latin typeface="Arial" panose="020B0604020202020204" pitchFamily="34" charset="0"/>
                <a:cs typeface="Arial" panose="020B0604020202020204" pitchFamily="34" charset="0"/>
              </a:rPr>
              <a:t>higiene </a:t>
            </a:r>
            <a:r>
              <a:rPr lang="pt-BR" sz="6200" dirty="0">
                <a:latin typeface="Arial" panose="020B0604020202020204" pitchFamily="34" charset="0"/>
                <a:cs typeface="Arial" panose="020B0604020202020204" pitchFamily="34" charset="0"/>
              </a:rPr>
              <a:t>e eram um reflexo do grande fluxo de </a:t>
            </a:r>
            <a:r>
              <a:rPr lang="pt-BR" sz="6200" b="1" dirty="0">
                <a:latin typeface="Arial" panose="020B0604020202020204" pitchFamily="34" charset="0"/>
                <a:cs typeface="Arial" panose="020B0604020202020204" pitchFamily="34" charset="0"/>
              </a:rPr>
              <a:t>imigração </a:t>
            </a:r>
            <a:r>
              <a:rPr lang="pt-BR" sz="6200" b="1" dirty="0" smtClean="0">
                <a:latin typeface="Arial" panose="020B0604020202020204" pitchFamily="34" charset="0"/>
                <a:cs typeface="Arial" panose="020B0604020202020204" pitchFamily="34" charset="0"/>
              </a:rPr>
              <a:t>europeia</a:t>
            </a:r>
            <a:r>
              <a:rPr lang="pt-BR" sz="6200" dirty="0">
                <a:latin typeface="Arial" panose="020B0604020202020204" pitchFamily="34" charset="0"/>
                <a:cs typeface="Arial" panose="020B0604020202020204" pitchFamily="34" charset="0"/>
              </a:rPr>
              <a:t> e </a:t>
            </a:r>
            <a:r>
              <a:rPr lang="pt-BR" sz="6200" b="1" dirty="0">
                <a:latin typeface="Arial" panose="020B0604020202020204" pitchFamily="34" charset="0"/>
                <a:cs typeface="Arial" panose="020B0604020202020204" pitchFamily="34" charset="0"/>
              </a:rPr>
              <a:t>êxodo rural</a:t>
            </a:r>
            <a:r>
              <a:rPr lang="pt-BR" sz="6200" dirty="0">
                <a:latin typeface="Arial" panose="020B0604020202020204" pitchFamily="34" charset="0"/>
                <a:cs typeface="Arial" panose="020B0604020202020204" pitchFamily="34" charset="0"/>
              </a:rPr>
              <a:t>.</a:t>
            </a:r>
          </a:p>
          <a:p>
            <a:pPr marL="0" indent="0" fontAlgn="base">
              <a:buNone/>
            </a:pPr>
            <a:r>
              <a:rPr lang="pt-BR" sz="6200" b="1" dirty="0">
                <a:latin typeface="Arial" panose="020B0604020202020204" pitchFamily="34" charset="0"/>
                <a:cs typeface="Arial" panose="020B0604020202020204" pitchFamily="34" charset="0"/>
              </a:rPr>
              <a:t/>
            </a:r>
            <a:br>
              <a:rPr lang="pt-BR" sz="6200" b="1" dirty="0">
                <a:latin typeface="Arial" panose="020B0604020202020204" pitchFamily="34" charset="0"/>
                <a:cs typeface="Arial" panose="020B0604020202020204" pitchFamily="34" charset="0"/>
              </a:rPr>
            </a:br>
            <a:r>
              <a:rPr lang="pt-BR" sz="6200" b="1" dirty="0">
                <a:latin typeface="Arial" panose="020B0604020202020204" pitchFamily="34" charset="0"/>
                <a:cs typeface="Arial" panose="020B0604020202020204" pitchFamily="34" charset="0"/>
              </a:rPr>
              <a:t>3 -</a:t>
            </a:r>
            <a:r>
              <a:rPr lang="pt-BR" sz="6200" dirty="0">
                <a:latin typeface="Arial" panose="020B0604020202020204" pitchFamily="34" charset="0"/>
                <a:cs typeface="Arial" panose="020B0604020202020204" pitchFamily="34" charset="0"/>
              </a:rPr>
              <a:t> A </a:t>
            </a:r>
            <a:r>
              <a:rPr lang="pt-BR" sz="6200" b="1" dirty="0">
                <a:latin typeface="Arial" panose="020B0604020202020204" pitchFamily="34" charset="0"/>
                <a:cs typeface="Arial" panose="020B0604020202020204" pitchFamily="34" charset="0"/>
              </a:rPr>
              <a:t>miscigenação de culturas</a:t>
            </a:r>
            <a:r>
              <a:rPr lang="pt-BR" sz="6200" dirty="0">
                <a:latin typeface="Arial" panose="020B0604020202020204" pitchFamily="34" charset="0"/>
                <a:cs typeface="Arial" panose="020B0604020202020204" pitchFamily="34" charset="0"/>
              </a:rPr>
              <a:t>, por sua vez, é tratada no livro pela relação entre </a:t>
            </a:r>
            <a:r>
              <a:rPr lang="pt-BR" sz="6200" b="1" dirty="0">
                <a:latin typeface="Arial" panose="020B0604020202020204" pitchFamily="34" charset="0"/>
                <a:cs typeface="Arial" panose="020B0604020202020204" pitchFamily="34" charset="0"/>
              </a:rPr>
              <a:t>Rita Baiana</a:t>
            </a:r>
            <a:r>
              <a:rPr lang="pt-BR" sz="6200" dirty="0">
                <a:latin typeface="Arial" panose="020B0604020202020204" pitchFamily="34" charset="0"/>
                <a:cs typeface="Arial" panose="020B0604020202020204" pitchFamily="34" charset="0"/>
              </a:rPr>
              <a:t> e o português </a:t>
            </a:r>
            <a:r>
              <a:rPr lang="pt-BR" sz="6200" b="1" dirty="0">
                <a:latin typeface="Arial" panose="020B0604020202020204" pitchFamily="34" charset="0"/>
                <a:cs typeface="Arial" panose="020B0604020202020204" pitchFamily="34" charset="0"/>
              </a:rPr>
              <a:t>Jerônimo</a:t>
            </a:r>
            <a:r>
              <a:rPr lang="pt-BR" sz="6200" dirty="0">
                <a:latin typeface="Arial" panose="020B0604020202020204" pitchFamily="34" charset="0"/>
                <a:cs typeface="Arial" panose="020B0604020202020204" pitchFamily="34" charset="0"/>
              </a:rPr>
              <a:t>, uma versão das personagens de Alencar </a:t>
            </a:r>
            <a:r>
              <a:rPr lang="pt-BR" sz="6200" b="1" dirty="0">
                <a:latin typeface="Arial" panose="020B0604020202020204" pitchFamily="34" charset="0"/>
                <a:cs typeface="Arial" panose="020B0604020202020204" pitchFamily="34" charset="0"/>
              </a:rPr>
              <a:t>Iracema</a:t>
            </a:r>
            <a:r>
              <a:rPr lang="pt-BR" sz="6200" dirty="0">
                <a:latin typeface="Arial" panose="020B0604020202020204" pitchFamily="34" charset="0"/>
                <a:cs typeface="Arial" panose="020B0604020202020204" pitchFamily="34" charset="0"/>
              </a:rPr>
              <a:t> e </a:t>
            </a:r>
            <a:r>
              <a:rPr lang="pt-BR" sz="6200" b="1" dirty="0">
                <a:latin typeface="Arial" panose="020B0604020202020204" pitchFamily="34" charset="0"/>
                <a:cs typeface="Arial" panose="020B0604020202020204" pitchFamily="34" charset="0"/>
              </a:rPr>
              <a:t>Martim</a:t>
            </a:r>
            <a:r>
              <a:rPr lang="pt-BR" sz="6200" dirty="0">
                <a:latin typeface="Arial" panose="020B0604020202020204" pitchFamily="34" charset="0"/>
                <a:cs typeface="Arial" panose="020B0604020202020204" pitchFamily="34" charset="0"/>
              </a:rPr>
              <a:t>, sem a idealização característica do romantismo.</a:t>
            </a:r>
          </a:p>
          <a:p>
            <a:pPr marL="0" indent="0" fontAlgn="base">
              <a:buNone/>
            </a:pPr>
            <a:r>
              <a:rPr lang="pt-BR" sz="6200" b="1" dirty="0">
                <a:latin typeface="Arial" panose="020B0604020202020204" pitchFamily="34" charset="0"/>
                <a:cs typeface="Arial" panose="020B0604020202020204" pitchFamily="34" charset="0"/>
              </a:rPr>
              <a:t/>
            </a:r>
            <a:br>
              <a:rPr lang="pt-BR" sz="6200" b="1" dirty="0">
                <a:latin typeface="Arial" panose="020B0604020202020204" pitchFamily="34" charset="0"/>
                <a:cs typeface="Arial" panose="020B0604020202020204" pitchFamily="34" charset="0"/>
              </a:rPr>
            </a:br>
            <a:r>
              <a:rPr lang="pt-BR" sz="6200" b="1" dirty="0">
                <a:latin typeface="Arial" panose="020B0604020202020204" pitchFamily="34" charset="0"/>
                <a:cs typeface="Arial" panose="020B0604020202020204" pitchFamily="34" charset="0"/>
              </a:rPr>
              <a:t>4 -</a:t>
            </a:r>
            <a:r>
              <a:rPr lang="pt-BR" sz="6200" dirty="0">
                <a:latin typeface="Arial" panose="020B0604020202020204" pitchFamily="34" charset="0"/>
                <a:cs typeface="Arial" panose="020B0604020202020204" pitchFamily="34" charset="0"/>
              </a:rPr>
              <a:t> O proletariado é também um dos focos, uma vez que Aluísio Azevedo discute as </a:t>
            </a:r>
            <a:r>
              <a:rPr lang="pt-BR" sz="6200" b="1" dirty="0">
                <a:latin typeface="Arial" panose="020B0604020202020204" pitchFamily="34" charset="0"/>
                <a:cs typeface="Arial" panose="020B0604020202020204" pitchFamily="34" charset="0"/>
              </a:rPr>
              <a:t>relações de trabalho</a:t>
            </a:r>
            <a:r>
              <a:rPr lang="pt-BR" sz="6200" dirty="0">
                <a:latin typeface="Arial" panose="020B0604020202020204" pitchFamily="34" charset="0"/>
                <a:cs typeface="Arial" panose="020B0604020202020204" pitchFamily="34" charset="0"/>
              </a:rPr>
              <a:t>.</a:t>
            </a:r>
          </a:p>
          <a:p>
            <a:pPr marL="0" indent="0" fontAlgn="base">
              <a:buNone/>
            </a:pPr>
            <a:r>
              <a:rPr lang="pt-BR" sz="6200" b="1" dirty="0">
                <a:latin typeface="Arial" panose="020B0604020202020204" pitchFamily="34" charset="0"/>
                <a:cs typeface="Arial" panose="020B0604020202020204" pitchFamily="34" charset="0"/>
              </a:rPr>
              <a:t/>
            </a:r>
            <a:br>
              <a:rPr lang="pt-BR" sz="6200" b="1" dirty="0">
                <a:latin typeface="Arial" panose="020B0604020202020204" pitchFamily="34" charset="0"/>
                <a:cs typeface="Arial" panose="020B0604020202020204" pitchFamily="34" charset="0"/>
              </a:rPr>
            </a:br>
            <a:endParaRPr lang="pt-BR" sz="6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99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fontAlgn="base">
              <a:buNone/>
            </a:pPr>
            <a:endParaRPr lang="pt-BR" sz="2000" b="1" dirty="0" smtClean="0">
              <a:latin typeface="Arial" panose="020B0604020202020204" pitchFamily="34" charset="0"/>
              <a:cs typeface="Arial" panose="020B0604020202020204" pitchFamily="34" charset="0"/>
            </a:endParaRPr>
          </a:p>
          <a:p>
            <a:pPr marL="0" indent="0" fontAlgn="base">
              <a:buNone/>
            </a:pPr>
            <a:endParaRPr lang="pt-BR" sz="2000" dirty="0">
              <a:latin typeface="Arial" panose="020B0604020202020204" pitchFamily="34" charset="0"/>
              <a:cs typeface="Arial" panose="020B0604020202020204" pitchFamily="34" charset="0"/>
            </a:endParaRPr>
          </a:p>
          <a:p>
            <a:pPr marL="0" indent="0" fontAlgn="base">
              <a:buNone/>
            </a:pPr>
            <a:r>
              <a:rPr lang="pt-BR" sz="2000" dirty="0" smtClean="0">
                <a:latin typeface="Arial" panose="020B0604020202020204" pitchFamily="34" charset="0"/>
                <a:cs typeface="Arial" panose="020B0604020202020204" pitchFamily="34" charset="0"/>
              </a:rPr>
              <a:t>5 - A discriminação aos negros que o autor assistiu no Maranhão e no Rio de Janeiro também é tratada através da relação entre Bertoleza e João Romão, por exemplo.</a:t>
            </a:r>
          </a:p>
          <a:p>
            <a:pPr marL="0" indent="0" fontAlgn="base">
              <a:buNone/>
            </a:pPr>
            <a:r>
              <a:rPr lang="pt-BR" sz="2000" dirty="0" smtClean="0">
                <a:latin typeface="Arial" panose="020B0604020202020204" pitchFamily="34" charset="0"/>
                <a:cs typeface="Arial" panose="020B0604020202020204" pitchFamily="34" charset="0"/>
              </a:rPr>
              <a:t/>
            </a:r>
            <a:br>
              <a:rPr lang="pt-BR" sz="2000" dirty="0" smtClean="0">
                <a:latin typeface="Arial" panose="020B0604020202020204" pitchFamily="34" charset="0"/>
                <a:cs typeface="Arial" panose="020B0604020202020204" pitchFamily="34" charset="0"/>
              </a:rPr>
            </a:br>
            <a:r>
              <a:rPr lang="pt-BR" sz="2000" dirty="0" smtClean="0">
                <a:latin typeface="Arial" panose="020B0604020202020204" pitchFamily="34" charset="0"/>
                <a:cs typeface="Arial" panose="020B0604020202020204" pitchFamily="34" charset="0"/>
              </a:rPr>
              <a:t>6 – O casamento como ascensão social ( Miranda e Estela) .</a:t>
            </a:r>
          </a:p>
          <a:p>
            <a:pPr marL="0" indent="0" fontAlgn="base">
              <a:buNone/>
            </a:pPr>
            <a:r>
              <a:rPr lang="pt-BR" sz="2000" dirty="0" smtClean="0">
                <a:latin typeface="Arial" panose="020B0604020202020204" pitchFamily="34" charset="0"/>
                <a:cs typeface="Arial" panose="020B0604020202020204" pitchFamily="34" charset="0"/>
              </a:rPr>
              <a:t>7- A </a:t>
            </a:r>
            <a:r>
              <a:rPr lang="pt-BR" sz="2000" dirty="0" err="1" smtClean="0">
                <a:latin typeface="Arial" panose="020B0604020202020204" pitchFamily="34" charset="0"/>
                <a:cs typeface="Arial" panose="020B0604020202020204" pitchFamily="34" charset="0"/>
              </a:rPr>
              <a:t>Homoafetividade</a:t>
            </a:r>
            <a:r>
              <a:rPr lang="pt-BR" sz="2000" dirty="0" smtClean="0">
                <a:latin typeface="Arial" panose="020B0604020202020204" pitchFamily="34" charset="0"/>
                <a:cs typeface="Arial" panose="020B0604020202020204" pitchFamily="34" charset="0"/>
              </a:rPr>
              <a:t> como patologia e como consequência do meio (Albino e Pombinha).</a:t>
            </a:r>
          </a:p>
          <a:p>
            <a:pPr marL="0" indent="0" fontAlgn="base">
              <a:buNone/>
            </a:pPr>
            <a:r>
              <a:rPr lang="pt-BR" sz="2000" dirty="0" smtClean="0">
                <a:latin typeface="Arial" panose="020B0604020202020204" pitchFamily="34" charset="0"/>
                <a:cs typeface="Arial" panose="020B0604020202020204" pitchFamily="34" charset="0"/>
              </a:rPr>
              <a:t>8- O adultério como reflexo das necessidade instintivas ( Estela , Pombinha , Leocádia, Jerônimo)</a:t>
            </a:r>
          </a:p>
          <a:p>
            <a:pPr marL="0" indent="0" fontAlgn="base">
              <a:buNone/>
            </a:pPr>
            <a:r>
              <a:rPr lang="pt-BR" sz="2000" dirty="0" smtClean="0">
                <a:latin typeface="Arial" panose="020B0604020202020204" pitchFamily="34" charset="0"/>
                <a:cs typeface="Arial" panose="020B0604020202020204" pitchFamily="34" charset="0"/>
              </a:rPr>
              <a:t>9- A escravidão ( Bertoleza) </a:t>
            </a:r>
          </a:p>
          <a:p>
            <a:pPr marL="0" indent="0" fontAlgn="base">
              <a:buNone/>
            </a:pPr>
            <a:r>
              <a:rPr lang="pt-BR" sz="2000" dirty="0" smtClean="0">
                <a:latin typeface="Arial" panose="020B0604020202020204" pitchFamily="34" charset="0"/>
                <a:cs typeface="Arial" panose="020B0604020202020204" pitchFamily="34" charset="0"/>
              </a:rPr>
              <a:t>10- A hierarquização da miséria ( São Romão X Cabeça de gato )</a:t>
            </a:r>
          </a:p>
          <a:p>
            <a:pPr marL="0" indent="0" fontAlgn="base">
              <a:buNone/>
            </a:pPr>
            <a:endParaRPr lang="pt-BR" sz="2000" dirty="0" smtClean="0">
              <a:latin typeface="Arial" panose="020B0604020202020204" pitchFamily="34" charset="0"/>
              <a:cs typeface="Arial" panose="020B0604020202020204" pitchFamily="34" charset="0"/>
            </a:endParaRPr>
          </a:p>
          <a:p>
            <a:pPr marL="0" indent="0" fontAlgn="base">
              <a:buNone/>
            </a:pPr>
            <a:r>
              <a:rPr lang="pt-BR" sz="2000" dirty="0" smtClean="0">
                <a:latin typeface="Arial" panose="020B0604020202020204" pitchFamily="34" charset="0"/>
                <a:cs typeface="Arial" panose="020B0604020202020204" pitchFamily="34" charset="0"/>
              </a:rPr>
              <a:t>Resumo:  Em outras palavras, Aluísio Azevedo apresenta ao leitor uma sociedade corrompida pelo dinheiro e, portanto, repleta de desigualdades, em que as pessoas inocentes assistem a vitória dos desonestos.</a:t>
            </a:r>
          </a:p>
          <a:p>
            <a:pPr marL="0" indent="0">
              <a:buNone/>
            </a:pPr>
            <a:r>
              <a:rPr lang="pt-BR" sz="2000" dirty="0" smtClean="0">
                <a:latin typeface="Arial" panose="020B0604020202020204" pitchFamily="34" charset="0"/>
                <a:cs typeface="Arial" panose="020B0604020202020204" pitchFamily="34" charset="0"/>
              </a:rPr>
              <a:t> </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72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p:spPr>
        <p:txBody>
          <a:bodyPr>
            <a:normAutofit/>
          </a:bodyPr>
          <a:lstStyle/>
          <a:p>
            <a:r>
              <a:rPr lang="pt-BR" sz="6000" dirty="0" smtClean="0">
                <a:solidFill>
                  <a:srgbClr val="0070C0"/>
                </a:solidFill>
                <a:latin typeface="Algerian" panose="04020705040A02060702" pitchFamily="82" charset="0"/>
              </a:rPr>
              <a:t>Uma ideia...</a:t>
            </a:r>
            <a:endParaRPr lang="pt-BR" sz="6000" dirty="0">
              <a:solidFill>
                <a:srgbClr val="0070C0"/>
              </a:solidFill>
              <a:latin typeface="Algerian" panose="04020705040A02060702" pitchFamily="82" charset="0"/>
            </a:endParaRPr>
          </a:p>
        </p:txBody>
      </p:sp>
      <p:sp>
        <p:nvSpPr>
          <p:cNvPr id="3" name="Espaço Reservado para Conteúdo 2"/>
          <p:cNvSpPr>
            <a:spLocks noGrp="1"/>
          </p:cNvSpPr>
          <p:nvPr>
            <p:ph idx="1"/>
          </p:nvPr>
        </p:nvSpPr>
        <p:spPr>
          <a:xfrm>
            <a:off x="0" y="1600200"/>
            <a:ext cx="9144000" cy="5257800"/>
          </a:xfrm>
        </p:spPr>
        <p:txBody>
          <a:bodyPr>
            <a:normAutofit lnSpcReduction="10000"/>
          </a:bodyPr>
          <a:lstStyle/>
          <a:p>
            <a:pPr marL="0" indent="0">
              <a:buNone/>
            </a:pPr>
            <a:r>
              <a:rPr lang="pt-BR" sz="2000" dirty="0" smtClean="0">
                <a:latin typeface="Arial" panose="020B0604020202020204" pitchFamily="34" charset="0"/>
                <a:cs typeface="Arial" panose="020B0604020202020204" pitchFamily="34" charset="0"/>
              </a:rPr>
              <a:t>“Todo Naturalista é Realista, mas nem todo Realista é Naturalista.”</a:t>
            </a:r>
          </a:p>
          <a:p>
            <a:pPr marL="0" indent="0">
              <a:buNone/>
            </a:pPr>
            <a:r>
              <a:rPr lang="pt-BR" sz="2000" dirty="0" smtClean="0">
                <a:latin typeface="Arial" panose="020B0604020202020204" pitchFamily="34" charset="0"/>
                <a:cs typeface="Arial" panose="020B0604020202020204" pitchFamily="34" charset="0"/>
              </a:rPr>
              <a:t>Exemplos:</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O Cortiço -----  Realista ---- Naturalista ( Realismo + Ciência )</a:t>
            </a:r>
          </a:p>
          <a:p>
            <a:pPr marL="0" indent="0">
              <a:buNone/>
            </a:pPr>
            <a:r>
              <a:rPr lang="pt-BR" sz="2000" dirty="0" smtClean="0">
                <a:latin typeface="Arial" panose="020B0604020202020204" pitchFamily="34" charset="0"/>
                <a:cs typeface="Arial" panose="020B0604020202020204" pitchFamily="34" charset="0"/>
              </a:rPr>
              <a:t>Crítica social / Engajamento / Apresentação de uma realidade de opressão/ Tom de denúncia e de combate /  Antirromântico.</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Realismo + Análise Coletiva + </a:t>
            </a:r>
            <a:r>
              <a:rPr lang="pt-BR" sz="2000" dirty="0" err="1" smtClean="0">
                <a:latin typeface="Arial" panose="020B0604020202020204" pitchFamily="34" charset="0"/>
                <a:cs typeface="Arial" panose="020B0604020202020204" pitchFamily="34" charset="0"/>
              </a:rPr>
              <a:t>Zoomorfismo</a:t>
            </a:r>
            <a:r>
              <a:rPr lang="pt-BR" sz="2000" dirty="0" smtClean="0">
                <a:latin typeface="Arial" panose="020B0604020202020204" pitchFamily="34" charset="0"/>
                <a:cs typeface="Arial" panose="020B0604020202020204" pitchFamily="34" charset="0"/>
              </a:rPr>
              <a:t> + </a:t>
            </a:r>
            <a:r>
              <a:rPr lang="pt-BR" sz="2000" dirty="0" err="1" smtClean="0">
                <a:latin typeface="Arial" panose="020B0604020202020204" pitchFamily="34" charset="0"/>
                <a:cs typeface="Arial" panose="020B0604020202020204" pitchFamily="34" charset="0"/>
              </a:rPr>
              <a:t>Patologismo</a:t>
            </a:r>
            <a:r>
              <a:rPr lang="pt-BR" sz="2000" dirty="0" smtClean="0">
                <a:latin typeface="Arial" panose="020B0604020202020204" pitchFamily="34" charset="0"/>
                <a:cs typeface="Arial" panose="020B0604020202020204" pitchFamily="34" charset="0"/>
              </a:rPr>
              <a:t> + Cenas Grotescas= Naturalismo.</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Memórias Póstumas de Brás Cubas --- Realista --- Crítica social / Engajamento / Apresentação de uma realidade de opressão/ Tom de denúncia e de combate /  Antirromântico.</a:t>
            </a: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 Quincas Borba e o </a:t>
            </a:r>
            <a:r>
              <a:rPr lang="pt-BR" sz="2000" dirty="0" err="1" smtClean="0">
                <a:latin typeface="Arial" panose="020B0604020202020204" pitchFamily="34" charset="0"/>
                <a:cs typeface="Arial" panose="020B0604020202020204" pitchFamily="34" charset="0"/>
              </a:rPr>
              <a:t>Humanitismo</a:t>
            </a:r>
            <a:r>
              <a:rPr lang="pt-BR" sz="2000" dirty="0" smtClean="0">
                <a:latin typeface="Arial" panose="020B0604020202020204" pitchFamily="34" charset="0"/>
                <a:cs typeface="Arial" panose="020B0604020202020204" pitchFamily="34" charset="0"/>
              </a:rPr>
              <a:t> = </a:t>
            </a:r>
            <a:r>
              <a:rPr lang="pt-BR" sz="2000" dirty="0" err="1" smtClean="0">
                <a:latin typeface="Arial" panose="020B0604020202020204" pitchFamily="34" charset="0"/>
                <a:cs typeface="Arial" panose="020B0604020202020204" pitchFamily="34" charset="0"/>
              </a:rPr>
              <a:t>Antinaturalismo</a:t>
            </a:r>
            <a:r>
              <a:rPr lang="pt-BR" sz="2000" dirty="0" smtClean="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81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28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92500" lnSpcReduction="10000"/>
          </a:bodyPr>
          <a:lstStyle/>
          <a:p>
            <a:pPr marL="0" indent="0">
              <a:buNone/>
            </a:pPr>
            <a:endParaRPr lang="pt-BR" sz="2000" b="1" u="sng" dirty="0" smtClean="0"/>
          </a:p>
          <a:p>
            <a:pPr marL="0" indent="0">
              <a:buNone/>
            </a:pPr>
            <a:r>
              <a:rPr lang="pt-BR" sz="2000" b="1" u="sng" dirty="0" smtClean="0"/>
              <a:t>O Ateneu</a:t>
            </a:r>
            <a:r>
              <a:rPr lang="pt-BR" sz="2000" dirty="0"/>
              <a:t> </a:t>
            </a:r>
            <a:r>
              <a:rPr lang="pt-BR" sz="2000" dirty="0" smtClean="0"/>
              <a:t> - Crônicas </a:t>
            </a:r>
            <a:r>
              <a:rPr lang="pt-BR" sz="2000" dirty="0"/>
              <a:t>de </a:t>
            </a:r>
            <a:r>
              <a:rPr lang="pt-BR" sz="2000" dirty="0" smtClean="0"/>
              <a:t>Saudades</a:t>
            </a:r>
            <a:endParaRPr lang="pt-BR" sz="2000" dirty="0"/>
          </a:p>
          <a:p>
            <a:pPr marL="0" indent="0">
              <a:buNone/>
            </a:pPr>
            <a:r>
              <a:rPr lang="pt-BR" sz="2000" dirty="0"/>
              <a:t>Autor: Raul Pompéia</a:t>
            </a:r>
          </a:p>
          <a:p>
            <a:pPr marL="0" indent="0">
              <a:buNone/>
            </a:pPr>
            <a:r>
              <a:rPr lang="pt-BR" sz="2000" dirty="0"/>
              <a:t> </a:t>
            </a:r>
          </a:p>
          <a:p>
            <a:pPr marL="0" indent="0">
              <a:buNone/>
            </a:pPr>
            <a:r>
              <a:rPr lang="pt-BR" sz="2000" b="1" u="sng" dirty="0"/>
              <a:t>Período histórico</a:t>
            </a:r>
            <a:r>
              <a:rPr lang="pt-BR" sz="2000" dirty="0"/>
              <a:t>:</a:t>
            </a:r>
          </a:p>
          <a:p>
            <a:pPr marL="0" indent="0">
              <a:buNone/>
            </a:pPr>
            <a:r>
              <a:rPr lang="pt-BR" sz="2000" dirty="0" smtClean="0"/>
              <a:t>O </a:t>
            </a:r>
            <a:r>
              <a:rPr lang="pt-BR" sz="2000" dirty="0"/>
              <a:t>século XIX foi marcado pela falsa estruturação do sistema educacional brasileiro, principalmente dos colégios internos frequentados pelos filhos da elite. Internatos onde a educação era impregnada de modelos severos e regimes autoritários, onde a educação moral rígida era vista como objetivo final da escola</a:t>
            </a:r>
            <a:r>
              <a:rPr lang="pt-BR" sz="2000" dirty="0" smtClean="0"/>
              <a:t>.</a:t>
            </a:r>
            <a:r>
              <a:rPr lang="pt-BR" sz="2000" dirty="0"/>
              <a:t> </a:t>
            </a:r>
          </a:p>
          <a:p>
            <a:pPr marL="0" indent="0">
              <a:buNone/>
            </a:pPr>
            <a:endParaRPr lang="pt-BR" sz="2000" b="1" u="sng" dirty="0" smtClean="0"/>
          </a:p>
          <a:p>
            <a:pPr marL="0" indent="0">
              <a:buNone/>
            </a:pPr>
            <a:r>
              <a:rPr lang="pt-BR" sz="2000" b="1" u="sng" dirty="0" smtClean="0"/>
              <a:t>Comentário </a:t>
            </a:r>
            <a:r>
              <a:rPr lang="pt-BR" sz="2000" b="1" u="sng" dirty="0"/>
              <a:t>Geral:</a:t>
            </a:r>
            <a:endParaRPr lang="pt-BR" sz="2000" dirty="0"/>
          </a:p>
          <a:p>
            <a:pPr marL="0" indent="0">
              <a:buNone/>
            </a:pPr>
            <a:r>
              <a:rPr lang="pt-BR" sz="2000" dirty="0"/>
              <a:t>O Ateneu, obra-prima de Raul Pompeia publicada em 1888, carregava um irônico subtítulo – Crônicas de saudades. O livro inicialmente publicado em forma de folhetim no jornal Gazeta de Notícias é considerado um “romance de formação”.</a:t>
            </a:r>
          </a:p>
          <a:p>
            <a:pPr marL="0" indent="0">
              <a:buNone/>
            </a:pPr>
            <a:r>
              <a:rPr lang="pt-BR" sz="2000" dirty="0"/>
              <a:t>Em O Ateneu, a construção de um microcosmo já é aparente na oração inicial do livro: Vais encontrar o mundo – disse meu pai à porta do Ateneu. – coragem para a luta. A obra é a busca de seu narrador por sua identidade que foi perdida em algum lugar do passado.</a:t>
            </a:r>
          </a:p>
          <a:p>
            <a:pPr marL="0" indent="0">
              <a:buNone/>
            </a:pPr>
            <a:r>
              <a:rPr lang="pt-BR" sz="2000" dirty="0"/>
              <a:t>Um dos mais inteligentes romances da literatura brasileira, O Ateneu é o ápice da carreira do artista Raul Pompeia. É o romance da desilusão. Escolheu para a fábula sentimental o estilo mais significativo de sua época: Gustave Flaubert. Dele tomou de empréstimo o nome de um personagem, para construir uma das figuras femininas mais platonicamente sensuais – Ema. Sérgio e Ema constituem a história de amor no romance. </a:t>
            </a:r>
            <a:endParaRPr lang="pt-BR" sz="2000" dirty="0" smtClean="0"/>
          </a:p>
          <a:p>
            <a:pPr marL="0" indent="0">
              <a:buNone/>
            </a:pPr>
            <a:r>
              <a:rPr lang="pt-BR" sz="2000" dirty="0" smtClean="0"/>
              <a:t>A </a:t>
            </a:r>
            <a:r>
              <a:rPr lang="pt-BR" sz="2000" dirty="0"/>
              <a:t>obra tem um caráter autobiográfico, visto que Sérgio é o </a:t>
            </a:r>
            <a:r>
              <a:rPr lang="pt-BR" sz="2000" dirty="0" err="1"/>
              <a:t>alter</a:t>
            </a:r>
            <a:r>
              <a:rPr lang="pt-BR" sz="2000" dirty="0"/>
              <a:t> ego de Raul Pompeia.</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51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85000" lnSpcReduction="20000"/>
          </a:bodyPr>
          <a:lstStyle/>
          <a:p>
            <a:pPr marL="0" indent="0">
              <a:buNone/>
            </a:pPr>
            <a:endParaRPr lang="pt-BR" sz="2000" b="1" u="sng" dirty="0" smtClean="0"/>
          </a:p>
          <a:p>
            <a:pPr marL="0" indent="0">
              <a:buNone/>
            </a:pPr>
            <a:r>
              <a:rPr lang="pt-BR" sz="2000" b="1" u="sng" dirty="0" smtClean="0"/>
              <a:t>Enredo</a:t>
            </a:r>
            <a:r>
              <a:rPr lang="pt-BR" sz="2000" b="1" u="sng" dirty="0"/>
              <a:t>:</a:t>
            </a:r>
            <a:endParaRPr lang="pt-BR" sz="2000" dirty="0"/>
          </a:p>
          <a:p>
            <a:pPr marL="0" indent="0">
              <a:buNone/>
            </a:pPr>
            <a:r>
              <a:rPr lang="pt-BR" sz="2000" dirty="0"/>
              <a:t> </a:t>
            </a:r>
          </a:p>
          <a:p>
            <a:pPr marL="0" indent="0">
              <a:buNone/>
            </a:pPr>
            <a:r>
              <a:rPr lang="pt-BR" sz="2000" dirty="0"/>
              <a:t>O narrador da obra </a:t>
            </a:r>
            <a:r>
              <a:rPr lang="pt-BR" sz="2000" i="1" dirty="0"/>
              <a:t>O Ateneu </a:t>
            </a:r>
            <a:r>
              <a:rPr lang="pt-BR" sz="2000" dirty="0"/>
              <a:t>é um narrador adulto que , sendo personagem enquanto criança, passou dois anos de sua infância no internato. Aproximando-se da história pessoal de vida do seu autor, Raul Pompéia, podemos afirmar que essa obra possui traços de pessoalidade do autor e de identificação. Ao narrar os fatos passados enquanto adulto, o narrador é emotivo e através de sua memória, expressa percepções e análises sobre os personagens de sua ruim estadia no internato. Há um distanciamento de idade, onde os sentimentos do adulto muitas vezes se confundem com as inseguranças da criança, porém há valores e críticas à sociedade que são provenientes às percepções de um adulto. A descrição que acompanha o narrador é uma descrição permeada de críticas à sociedade, ao modelo de internatos existentes no século XIX.</a:t>
            </a:r>
          </a:p>
          <a:p>
            <a:endParaRPr lang="pt-BR" sz="2000" dirty="0" smtClean="0"/>
          </a:p>
          <a:p>
            <a:pPr marL="0" indent="0">
              <a:buNone/>
            </a:pPr>
            <a:r>
              <a:rPr lang="pt-BR" sz="2000" dirty="0" smtClean="0"/>
              <a:t>O </a:t>
            </a:r>
            <a:r>
              <a:rPr lang="pt-BR" sz="2000" dirty="0"/>
              <a:t>livro não possui um enredo preenchido por acontecimentos inusitados, intrigas, ações, romances como é de se esperar das obras que conhecemos. Pode-se até afirmar que ele não possui enredo. O que acontece no livro são análises acerca dos alunos e da escola, críticas e impressões que são detalhadas no livro com características até mesmo científicas, ou psicológicas. Sendo assim, apesar de ser enquadrada no movimento de Realismo – Naturalismo, o livro possui traços do expressionismo, </a:t>
            </a:r>
            <a:r>
              <a:rPr lang="pt-BR" sz="2000" dirty="0" smtClean="0"/>
              <a:t>impressionismo. </a:t>
            </a:r>
            <a:r>
              <a:rPr lang="pt-BR" sz="2000" dirty="0"/>
              <a:t>Diferente das obras pertencentes ao Realismo, </a:t>
            </a:r>
            <a:r>
              <a:rPr lang="pt-BR" sz="2000" i="1" dirty="0"/>
              <a:t>O Ateneu</a:t>
            </a:r>
            <a:r>
              <a:rPr lang="pt-BR" sz="2000" dirty="0"/>
              <a:t> não possui uma objetividade e uma imparcialidade. Até mesmo porque sendo o narrador também personagem, isso não seria possível. Como uma característica do Naturalismo, também há no livro um instinto para a homossexualidade, em que Sérgio nas suas relações de amizades com seus amigos meninos, descreve-os com uma relação íntima e uma intenção amorosa.</a:t>
            </a:r>
          </a:p>
          <a:p>
            <a:endParaRPr lang="pt-BR" sz="2000" dirty="0" smtClean="0"/>
          </a:p>
          <a:p>
            <a:pPr marL="0" indent="0">
              <a:buNone/>
            </a:pPr>
            <a:r>
              <a:rPr lang="pt-BR" sz="2000" dirty="0" smtClean="0"/>
              <a:t>O </a:t>
            </a:r>
            <a:r>
              <a:rPr lang="pt-BR" sz="2000" dirty="0"/>
              <a:t>livro possui como subtítulo a irônica frase “Crônicas de saudades”. Além do livro não ser composto por crônicas, o narrador demonstra ter recordações ruins, de raiva e vingança, bem longe do sentimento de saudade. Através dos castigos narrados, dos maus tratos, da hipocrisia, o narrador faz uma crítica à sociedade que, como no Ateneu, vence sempre o mais forte e os fracos procuram protetores. Porém, não os encontrando, acabam por sofrer com as injustiças do sistema.</a:t>
            </a:r>
          </a:p>
          <a:p>
            <a:pPr marL="0" indent="0">
              <a:buNone/>
            </a:pPr>
            <a:r>
              <a:rPr lang="pt-BR" sz="2000" b="1" dirty="0"/>
              <a:t> </a:t>
            </a:r>
            <a:endParaRPr lang="pt-BR" sz="2000" dirty="0"/>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96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lnSpcReduction="10000"/>
          </a:bodyPr>
          <a:lstStyle/>
          <a:p>
            <a:pPr marL="0" indent="0">
              <a:buNone/>
            </a:pPr>
            <a:r>
              <a:rPr lang="pt-BR" sz="2000" b="1" u="sng" cap="all" dirty="0"/>
              <a:t>PERSONAGENS</a:t>
            </a:r>
            <a:endParaRPr lang="pt-BR" sz="2000" dirty="0"/>
          </a:p>
          <a:p>
            <a:pPr marL="0" indent="0">
              <a:buNone/>
            </a:pPr>
            <a:r>
              <a:rPr lang="pt-BR" sz="2000" dirty="0">
                <a:solidFill>
                  <a:srgbClr val="FF0000"/>
                </a:solidFill>
              </a:rPr>
              <a:t>Sérgio:</a:t>
            </a:r>
            <a:r>
              <a:rPr lang="pt-BR" sz="2000" dirty="0"/>
              <a:t> personagem principal. Entra aos 11 anos no internato Ateneu e ali tem várias experiências que são narradas no livro. </a:t>
            </a:r>
          </a:p>
          <a:p>
            <a:pPr marL="0" indent="0">
              <a:buNone/>
            </a:pPr>
            <a:r>
              <a:rPr lang="pt-BR" sz="2000" dirty="0">
                <a:solidFill>
                  <a:srgbClr val="FF0000"/>
                </a:solidFill>
              </a:rPr>
              <a:t>Aristarco:</a:t>
            </a:r>
            <a:r>
              <a:rPr lang="pt-BR" sz="2000" dirty="0"/>
              <a:t> diretor do colégio e pedagogo reconhecido por suas obras. Ao mesmo tempo em que é rígido, possui uma alma paternal. </a:t>
            </a:r>
          </a:p>
          <a:p>
            <a:pPr marL="0" indent="0">
              <a:buNone/>
            </a:pPr>
            <a:r>
              <a:rPr lang="pt-BR" sz="2000" dirty="0">
                <a:solidFill>
                  <a:srgbClr val="FF0000"/>
                </a:solidFill>
              </a:rPr>
              <a:t>D. Ema</a:t>
            </a:r>
            <a:r>
              <a:rPr lang="pt-BR" sz="2000" dirty="0"/>
              <a:t>: esposa de Aristarco. Sérgio nutre um amor platônico por ela. </a:t>
            </a:r>
          </a:p>
          <a:p>
            <a:pPr marL="0" indent="0">
              <a:buNone/>
            </a:pPr>
            <a:r>
              <a:rPr lang="pt-BR" sz="2000" dirty="0">
                <a:solidFill>
                  <a:srgbClr val="FF0000"/>
                </a:solidFill>
              </a:rPr>
              <a:t>Professor </a:t>
            </a:r>
            <a:r>
              <a:rPr lang="pt-BR" sz="2000" dirty="0" err="1">
                <a:solidFill>
                  <a:srgbClr val="FF0000"/>
                </a:solidFill>
              </a:rPr>
              <a:t>Mânlio</a:t>
            </a:r>
            <a:r>
              <a:rPr lang="pt-BR" sz="2000" dirty="0"/>
              <a:t>: Primeiro professor de Sérgio. </a:t>
            </a:r>
          </a:p>
          <a:p>
            <a:pPr marL="0" indent="0">
              <a:buNone/>
            </a:pPr>
            <a:r>
              <a:rPr lang="pt-BR" sz="2000" dirty="0">
                <a:solidFill>
                  <a:srgbClr val="FF0000"/>
                </a:solidFill>
              </a:rPr>
              <a:t>Rebelo</a:t>
            </a:r>
            <a:r>
              <a:rPr lang="pt-BR" sz="2000" dirty="0"/>
              <a:t>: primeiro amigo de Sérgio. É bondoso e um ótimo aluno. Ajudou Sérgio nas lições. </a:t>
            </a:r>
          </a:p>
          <a:p>
            <a:pPr marL="0" indent="0">
              <a:buNone/>
            </a:pPr>
            <a:r>
              <a:rPr lang="pt-BR" sz="2000" dirty="0">
                <a:solidFill>
                  <a:srgbClr val="FF0000"/>
                </a:solidFill>
              </a:rPr>
              <a:t>Sanches:</a:t>
            </a:r>
            <a:r>
              <a:rPr lang="pt-BR" sz="2000" dirty="0"/>
              <a:t> à primeira vista, é considerado antipático por Sérgio, salva ele de um afogamento e os dois tornam-se amigos. </a:t>
            </a:r>
          </a:p>
          <a:p>
            <a:pPr marL="0" indent="0">
              <a:buNone/>
            </a:pPr>
            <a:r>
              <a:rPr lang="pt-BR" sz="2000" dirty="0">
                <a:solidFill>
                  <a:srgbClr val="FF0000"/>
                </a:solidFill>
              </a:rPr>
              <a:t>Barbalho</a:t>
            </a:r>
            <a:r>
              <a:rPr lang="pt-BR" sz="2000" dirty="0"/>
              <a:t>: aluno indisciplinado com quem Sérgio tem uma briga. </a:t>
            </a:r>
          </a:p>
          <a:p>
            <a:pPr marL="0" indent="0">
              <a:buNone/>
            </a:pPr>
            <a:r>
              <a:rPr lang="pt-BR" sz="2000" dirty="0">
                <a:solidFill>
                  <a:srgbClr val="FF0000"/>
                </a:solidFill>
              </a:rPr>
              <a:t>Ribas</a:t>
            </a:r>
            <a:r>
              <a:rPr lang="pt-BR" sz="2000" dirty="0"/>
              <a:t>: menino feio, que cantava músicas religiosas singelamente. </a:t>
            </a:r>
          </a:p>
          <a:p>
            <a:pPr marL="0" indent="0">
              <a:buNone/>
            </a:pPr>
            <a:r>
              <a:rPr lang="pt-BR" sz="2000" dirty="0">
                <a:solidFill>
                  <a:srgbClr val="FF0000"/>
                </a:solidFill>
              </a:rPr>
              <a:t>Ângela</a:t>
            </a:r>
            <a:r>
              <a:rPr lang="pt-BR" sz="2000" dirty="0"/>
              <a:t>: funcionária espanhola do colégio. Moça bonita desejada por todos. </a:t>
            </a:r>
          </a:p>
          <a:p>
            <a:pPr marL="0" indent="0">
              <a:buNone/>
            </a:pPr>
            <a:r>
              <a:rPr lang="pt-BR" sz="2000" dirty="0">
                <a:solidFill>
                  <a:srgbClr val="FF0000"/>
                </a:solidFill>
              </a:rPr>
              <a:t>Egbert</a:t>
            </a:r>
            <a:r>
              <a:rPr lang="pt-BR" sz="2000" dirty="0"/>
              <a:t>: considerado o único amigo verdadeiro de Sérgio, que o admirava pela sua beleza. </a:t>
            </a:r>
          </a:p>
          <a:p>
            <a:pPr marL="0" indent="0">
              <a:buNone/>
            </a:pPr>
            <a:r>
              <a:rPr lang="pt-BR" sz="2000" dirty="0">
                <a:solidFill>
                  <a:srgbClr val="FF0000"/>
                </a:solidFill>
              </a:rPr>
              <a:t>Bento Alves</a:t>
            </a:r>
            <a:r>
              <a:rPr lang="pt-BR" sz="2000" dirty="0"/>
              <a:t>: bibliotecário com quem Sérgio teve uma íntima amizade. Sai do colégio por uma briga que teve com o Sérgio. </a:t>
            </a:r>
          </a:p>
          <a:p>
            <a:pPr marL="0" indent="0">
              <a:buNone/>
            </a:pPr>
            <a:r>
              <a:rPr lang="pt-BR" sz="2000" dirty="0">
                <a:solidFill>
                  <a:srgbClr val="FF0000"/>
                </a:solidFill>
              </a:rPr>
              <a:t>Américo</a:t>
            </a:r>
            <a:r>
              <a:rPr lang="pt-BR" sz="2000" dirty="0"/>
              <a:t>: aluno que entra no colégio obrigado pelo pai e que provavelmente é o responsável pelo início do incêndio.</a:t>
            </a:r>
          </a:p>
          <a:p>
            <a:pPr marL="0" indent="0">
              <a:buNone/>
            </a:pPr>
            <a:r>
              <a:rPr lang="pt-BR" sz="2000" b="1" dirty="0"/>
              <a:t> </a:t>
            </a:r>
            <a:endParaRPr lang="pt-BR" sz="2000" dirty="0"/>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64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p:spPr>
        <p:txBody>
          <a:bodyPr>
            <a:normAutofit/>
          </a:bodyPr>
          <a:lstStyle/>
          <a:p>
            <a:r>
              <a:rPr lang="pt-BR" sz="4000" dirty="0" smtClean="0">
                <a:solidFill>
                  <a:srgbClr val="FF0000"/>
                </a:solidFill>
                <a:latin typeface="Algerian" panose="04020705040A02060702" pitchFamily="82" charset="0"/>
              </a:rPr>
              <a:t>Preconceito Linguístico</a:t>
            </a:r>
            <a:endParaRPr lang="pt-BR" sz="4000" dirty="0">
              <a:solidFill>
                <a:srgbClr val="FF0000"/>
              </a:solidFill>
              <a:latin typeface="Algerian" panose="04020705040A02060702" pitchFamily="82" charset="0"/>
            </a:endParaRPr>
          </a:p>
        </p:txBody>
      </p:sp>
      <p:sp>
        <p:nvSpPr>
          <p:cNvPr id="4" name="Espaço Reservado para Conteúdo 3"/>
          <p:cNvSpPr>
            <a:spLocks noGrp="1"/>
          </p:cNvSpPr>
          <p:nvPr>
            <p:ph sz="half" idx="2"/>
          </p:nvPr>
        </p:nvSpPr>
        <p:spPr>
          <a:xfrm>
            <a:off x="0" y="980728"/>
            <a:ext cx="4572000" cy="5877272"/>
          </a:xfrm>
        </p:spPr>
        <p:txBody>
          <a:bodyPr>
            <a:normAutofit fontScale="92500" lnSpcReduction="20000"/>
          </a:bodyPr>
          <a:lstStyle/>
          <a:p>
            <a:pPr marL="0" indent="0">
              <a:buNone/>
            </a:pPr>
            <a:r>
              <a:rPr lang="pt-BR" sz="2000" b="1" dirty="0">
                <a:latin typeface="Arial" pitchFamily="34" charset="0"/>
                <a:cs typeface="Arial" pitchFamily="34" charset="0"/>
              </a:rPr>
              <a:t>PROFISSÃO DE FÉ</a:t>
            </a:r>
            <a:endParaRPr lang="pt-BR" sz="2000" dirty="0">
              <a:latin typeface="Arial" pitchFamily="34" charset="0"/>
              <a:cs typeface="Arial" pitchFamily="34" charset="0"/>
            </a:endParaRPr>
          </a:p>
          <a:p>
            <a:pPr marL="0" indent="0">
              <a:buNone/>
            </a:pPr>
            <a:endParaRPr lang="pt-BR" sz="2000" dirty="0">
              <a:latin typeface="Arial" pitchFamily="34" charset="0"/>
              <a:cs typeface="Arial" pitchFamily="34" charset="0"/>
            </a:endParaRPr>
          </a:p>
          <a:p>
            <a:pPr marL="0" indent="0">
              <a:buNone/>
            </a:pPr>
            <a:r>
              <a:rPr lang="pt-BR" sz="2000" dirty="0">
                <a:latin typeface="Arial" pitchFamily="34" charset="0"/>
                <a:cs typeface="Arial" pitchFamily="34" charset="0"/>
              </a:rPr>
              <a:t>Não quero o Zeus Capitolino</a:t>
            </a:r>
            <a:br>
              <a:rPr lang="pt-BR" sz="2000" dirty="0">
                <a:latin typeface="Arial" pitchFamily="34" charset="0"/>
                <a:cs typeface="Arial" pitchFamily="34" charset="0"/>
              </a:rPr>
            </a:br>
            <a:r>
              <a:rPr lang="pt-BR" sz="2000" dirty="0">
                <a:latin typeface="Arial" pitchFamily="34" charset="0"/>
                <a:cs typeface="Arial" pitchFamily="34" charset="0"/>
              </a:rPr>
              <a:t>Hercúleo e belo,</a:t>
            </a:r>
            <a:br>
              <a:rPr lang="pt-BR" sz="2000" dirty="0">
                <a:latin typeface="Arial" pitchFamily="34" charset="0"/>
                <a:cs typeface="Arial" pitchFamily="34" charset="0"/>
              </a:rPr>
            </a:br>
            <a:r>
              <a:rPr lang="pt-BR" sz="2000" dirty="0">
                <a:latin typeface="Arial" pitchFamily="34" charset="0"/>
                <a:cs typeface="Arial" pitchFamily="34" charset="0"/>
              </a:rPr>
              <a:t>Talhar no mármore divino </a:t>
            </a:r>
            <a:br>
              <a:rPr lang="pt-BR" sz="2000" dirty="0">
                <a:latin typeface="Arial" pitchFamily="34" charset="0"/>
                <a:cs typeface="Arial" pitchFamily="34" charset="0"/>
              </a:rPr>
            </a:br>
            <a:r>
              <a:rPr lang="pt-BR" sz="2000" dirty="0">
                <a:latin typeface="Arial" pitchFamily="34" charset="0"/>
                <a:cs typeface="Arial" pitchFamily="34" charset="0"/>
              </a:rPr>
              <a:t>Com o camartelo.</a:t>
            </a:r>
            <a:br>
              <a:rPr lang="pt-BR" sz="2000" dirty="0">
                <a:latin typeface="Arial" pitchFamily="34" charset="0"/>
                <a:cs typeface="Arial" pitchFamily="34" charset="0"/>
              </a:rPr>
            </a:br>
            <a:r>
              <a:rPr lang="pt-BR" sz="2000" dirty="0">
                <a:latin typeface="Arial" pitchFamily="34" charset="0"/>
                <a:cs typeface="Arial" pitchFamily="34" charset="0"/>
              </a:rPr>
              <a:t/>
            </a:r>
            <a:br>
              <a:rPr lang="pt-BR" sz="2000" dirty="0">
                <a:latin typeface="Arial" pitchFamily="34" charset="0"/>
                <a:cs typeface="Arial" pitchFamily="34" charset="0"/>
              </a:rPr>
            </a:br>
            <a:r>
              <a:rPr lang="pt-BR" sz="2000" dirty="0">
                <a:latin typeface="Arial" pitchFamily="34" charset="0"/>
                <a:cs typeface="Arial" pitchFamily="34" charset="0"/>
              </a:rPr>
              <a:t>Que outro - não eu! - a pedra corte </a:t>
            </a:r>
            <a:br>
              <a:rPr lang="pt-BR" sz="2000" dirty="0">
                <a:latin typeface="Arial" pitchFamily="34" charset="0"/>
                <a:cs typeface="Arial" pitchFamily="34" charset="0"/>
              </a:rPr>
            </a:br>
            <a:r>
              <a:rPr lang="pt-BR" sz="2000" dirty="0">
                <a:latin typeface="Arial" pitchFamily="34" charset="0"/>
                <a:cs typeface="Arial" pitchFamily="34" charset="0"/>
              </a:rPr>
              <a:t>Para, brutal,</a:t>
            </a:r>
            <a:br>
              <a:rPr lang="pt-BR" sz="2000" dirty="0">
                <a:latin typeface="Arial" pitchFamily="34" charset="0"/>
                <a:cs typeface="Arial" pitchFamily="34" charset="0"/>
              </a:rPr>
            </a:br>
            <a:r>
              <a:rPr lang="pt-BR" sz="2000" dirty="0">
                <a:latin typeface="Arial" pitchFamily="34" charset="0"/>
                <a:cs typeface="Arial" pitchFamily="34" charset="0"/>
              </a:rPr>
              <a:t>Erguer de </a:t>
            </a:r>
            <a:r>
              <a:rPr lang="pt-BR" sz="2000" dirty="0" err="1">
                <a:latin typeface="Arial" pitchFamily="34" charset="0"/>
                <a:cs typeface="Arial" pitchFamily="34" charset="0"/>
              </a:rPr>
              <a:t>Atene</a:t>
            </a:r>
            <a:r>
              <a:rPr lang="pt-BR" sz="2000" dirty="0">
                <a:latin typeface="Arial" pitchFamily="34" charset="0"/>
                <a:cs typeface="Arial" pitchFamily="34" charset="0"/>
              </a:rPr>
              <a:t> o altivo porte </a:t>
            </a:r>
            <a:br>
              <a:rPr lang="pt-BR" sz="2000" dirty="0">
                <a:latin typeface="Arial" pitchFamily="34" charset="0"/>
                <a:cs typeface="Arial" pitchFamily="34" charset="0"/>
              </a:rPr>
            </a:br>
            <a:r>
              <a:rPr lang="pt-BR" sz="2000" dirty="0">
                <a:latin typeface="Arial" pitchFamily="34" charset="0"/>
                <a:cs typeface="Arial" pitchFamily="34" charset="0"/>
              </a:rPr>
              <a:t>Descomunal.</a:t>
            </a:r>
            <a:br>
              <a:rPr lang="pt-BR" sz="2000" dirty="0">
                <a:latin typeface="Arial" pitchFamily="34" charset="0"/>
                <a:cs typeface="Arial" pitchFamily="34" charset="0"/>
              </a:rPr>
            </a:br>
            <a:r>
              <a:rPr lang="pt-BR" sz="2000" dirty="0">
                <a:latin typeface="Arial" pitchFamily="34" charset="0"/>
                <a:cs typeface="Arial" pitchFamily="34" charset="0"/>
              </a:rPr>
              <a:t/>
            </a:r>
            <a:br>
              <a:rPr lang="pt-BR" sz="2000" dirty="0">
                <a:latin typeface="Arial" pitchFamily="34" charset="0"/>
                <a:cs typeface="Arial" pitchFamily="34" charset="0"/>
              </a:rPr>
            </a:br>
            <a:r>
              <a:rPr lang="pt-BR" sz="2000" dirty="0">
                <a:latin typeface="Arial" pitchFamily="34" charset="0"/>
                <a:cs typeface="Arial" pitchFamily="34" charset="0"/>
              </a:rPr>
              <a:t>Mais que esse vulto extraordinário, </a:t>
            </a:r>
            <a:br>
              <a:rPr lang="pt-BR" sz="2000" dirty="0">
                <a:latin typeface="Arial" pitchFamily="34" charset="0"/>
                <a:cs typeface="Arial" pitchFamily="34" charset="0"/>
              </a:rPr>
            </a:br>
            <a:r>
              <a:rPr lang="pt-BR" sz="2000" dirty="0">
                <a:latin typeface="Arial" pitchFamily="34" charset="0"/>
                <a:cs typeface="Arial" pitchFamily="34" charset="0"/>
              </a:rPr>
              <a:t>Que assombra a vista,</a:t>
            </a:r>
            <a:br>
              <a:rPr lang="pt-BR" sz="2000" dirty="0">
                <a:latin typeface="Arial" pitchFamily="34" charset="0"/>
                <a:cs typeface="Arial" pitchFamily="34" charset="0"/>
              </a:rPr>
            </a:br>
            <a:r>
              <a:rPr lang="pt-BR" sz="2000" dirty="0">
                <a:latin typeface="Arial" pitchFamily="34" charset="0"/>
                <a:cs typeface="Arial" pitchFamily="34" charset="0"/>
              </a:rPr>
              <a:t>Seduz-me um leve relicário </a:t>
            </a:r>
            <a:br>
              <a:rPr lang="pt-BR" sz="2000" dirty="0">
                <a:latin typeface="Arial" pitchFamily="34" charset="0"/>
                <a:cs typeface="Arial" pitchFamily="34" charset="0"/>
              </a:rPr>
            </a:br>
            <a:r>
              <a:rPr lang="pt-BR" sz="2000" dirty="0">
                <a:latin typeface="Arial" pitchFamily="34" charset="0"/>
                <a:cs typeface="Arial" pitchFamily="34" charset="0"/>
              </a:rPr>
              <a:t>De fino artista.</a:t>
            </a:r>
            <a:br>
              <a:rPr lang="pt-BR" sz="2000" dirty="0">
                <a:latin typeface="Arial" pitchFamily="34" charset="0"/>
                <a:cs typeface="Arial" pitchFamily="34" charset="0"/>
              </a:rPr>
            </a:br>
            <a:r>
              <a:rPr lang="pt-BR" sz="2000" dirty="0">
                <a:latin typeface="Arial" pitchFamily="34" charset="0"/>
                <a:cs typeface="Arial" pitchFamily="34" charset="0"/>
              </a:rPr>
              <a:t/>
            </a:r>
            <a:br>
              <a:rPr lang="pt-BR" sz="2000" dirty="0">
                <a:latin typeface="Arial" pitchFamily="34" charset="0"/>
                <a:cs typeface="Arial" pitchFamily="34" charset="0"/>
              </a:rPr>
            </a:br>
            <a:r>
              <a:rPr lang="pt-BR" sz="2000" dirty="0">
                <a:latin typeface="Arial" pitchFamily="34" charset="0"/>
                <a:cs typeface="Arial" pitchFamily="34" charset="0"/>
              </a:rPr>
              <a:t>Invejo o ourives quando escrevo:</a:t>
            </a:r>
            <a:br>
              <a:rPr lang="pt-BR" sz="2000" dirty="0">
                <a:latin typeface="Arial" pitchFamily="34" charset="0"/>
                <a:cs typeface="Arial" pitchFamily="34" charset="0"/>
              </a:rPr>
            </a:br>
            <a:r>
              <a:rPr lang="pt-BR" sz="2000" dirty="0">
                <a:latin typeface="Arial" pitchFamily="34" charset="0"/>
                <a:cs typeface="Arial" pitchFamily="34" charset="0"/>
              </a:rPr>
              <a:t>Imito o amor</a:t>
            </a:r>
            <a:br>
              <a:rPr lang="pt-BR" sz="2000" dirty="0">
                <a:latin typeface="Arial" pitchFamily="34" charset="0"/>
                <a:cs typeface="Arial" pitchFamily="34" charset="0"/>
              </a:rPr>
            </a:br>
            <a:r>
              <a:rPr lang="pt-BR" sz="2000" dirty="0">
                <a:latin typeface="Arial" pitchFamily="34" charset="0"/>
                <a:cs typeface="Arial" pitchFamily="34" charset="0"/>
              </a:rPr>
              <a:t>Com que ele, em ouro, o alto relevo </a:t>
            </a:r>
            <a:br>
              <a:rPr lang="pt-BR" sz="2000" dirty="0">
                <a:latin typeface="Arial" pitchFamily="34" charset="0"/>
                <a:cs typeface="Arial" pitchFamily="34" charset="0"/>
              </a:rPr>
            </a:br>
            <a:r>
              <a:rPr lang="pt-BR" sz="2000" dirty="0">
                <a:latin typeface="Arial" pitchFamily="34" charset="0"/>
                <a:cs typeface="Arial" pitchFamily="34" charset="0"/>
              </a:rPr>
              <a:t>Faz de uma flor.</a:t>
            </a:r>
            <a:br>
              <a:rPr lang="pt-BR" sz="2000" dirty="0">
                <a:latin typeface="Arial" pitchFamily="34" charset="0"/>
                <a:cs typeface="Arial" pitchFamily="34" charset="0"/>
              </a:rPr>
            </a:br>
            <a:endParaRPr lang="pt-BR" sz="2000" dirty="0">
              <a:latin typeface="Arial" pitchFamily="34" charset="0"/>
              <a:cs typeface="Arial" pitchFamily="34" charset="0"/>
            </a:endParaRPr>
          </a:p>
        </p:txBody>
      </p:sp>
      <p:sp>
        <p:nvSpPr>
          <p:cNvPr id="6" name="Espaço Reservado para Conteúdo 5"/>
          <p:cNvSpPr>
            <a:spLocks noGrp="1"/>
          </p:cNvSpPr>
          <p:nvPr>
            <p:ph sz="quarter" idx="4"/>
          </p:nvPr>
        </p:nvSpPr>
        <p:spPr>
          <a:xfrm>
            <a:off x="4572000" y="980728"/>
            <a:ext cx="4572000" cy="5877272"/>
          </a:xfrm>
        </p:spPr>
        <p:txBody>
          <a:bodyPr>
            <a:normAutofit fontScale="92500" lnSpcReduction="20000"/>
          </a:bodyPr>
          <a:lstStyle/>
          <a:p>
            <a:pPr marL="0" indent="0">
              <a:buNone/>
            </a:pPr>
            <a:r>
              <a:rPr lang="pt-BR" dirty="0">
                <a:latin typeface="Arial" pitchFamily="34" charset="0"/>
                <a:cs typeface="Arial" pitchFamily="34" charset="0"/>
              </a:rPr>
              <a:t>Imito-o. E, pois, nem de Carrara </a:t>
            </a:r>
            <a:br>
              <a:rPr lang="pt-BR" dirty="0">
                <a:latin typeface="Arial" pitchFamily="34" charset="0"/>
                <a:cs typeface="Arial" pitchFamily="34" charset="0"/>
              </a:rPr>
            </a:br>
            <a:r>
              <a:rPr lang="pt-BR" dirty="0">
                <a:latin typeface="Arial" pitchFamily="34" charset="0"/>
                <a:cs typeface="Arial" pitchFamily="34" charset="0"/>
              </a:rPr>
              <a:t>A pedra firo:</a:t>
            </a:r>
            <a:br>
              <a:rPr lang="pt-BR" dirty="0">
                <a:latin typeface="Arial" pitchFamily="34" charset="0"/>
                <a:cs typeface="Arial" pitchFamily="34" charset="0"/>
              </a:rPr>
            </a:br>
            <a:r>
              <a:rPr lang="pt-BR" dirty="0">
                <a:latin typeface="Arial" pitchFamily="34" charset="0"/>
                <a:cs typeface="Arial" pitchFamily="34" charset="0"/>
              </a:rPr>
              <a:t>O alvo cristal, a pedra rara, </a:t>
            </a:r>
            <a:br>
              <a:rPr lang="pt-BR" dirty="0">
                <a:latin typeface="Arial" pitchFamily="34" charset="0"/>
                <a:cs typeface="Arial" pitchFamily="34" charset="0"/>
              </a:rPr>
            </a:br>
            <a:r>
              <a:rPr lang="pt-BR" dirty="0">
                <a:latin typeface="Arial" pitchFamily="34" charset="0"/>
                <a:cs typeface="Arial" pitchFamily="34" charset="0"/>
              </a:rPr>
              <a:t>O ônix prefiro.</a:t>
            </a:r>
            <a:br>
              <a:rPr lang="pt-BR" dirty="0">
                <a:latin typeface="Arial" pitchFamily="34" charset="0"/>
                <a:cs typeface="Arial" pitchFamily="34" charset="0"/>
              </a:rPr>
            </a:br>
            <a:r>
              <a:rPr lang="pt-BR" dirty="0">
                <a:latin typeface="Arial" pitchFamily="34" charset="0"/>
                <a:cs typeface="Arial" pitchFamily="34" charset="0"/>
              </a:rPr>
              <a:t/>
            </a:r>
            <a:br>
              <a:rPr lang="pt-BR" dirty="0">
                <a:latin typeface="Arial" pitchFamily="34" charset="0"/>
                <a:cs typeface="Arial" pitchFamily="34" charset="0"/>
              </a:rPr>
            </a:br>
            <a:r>
              <a:rPr lang="pt-BR" dirty="0">
                <a:latin typeface="Arial" pitchFamily="34" charset="0"/>
                <a:cs typeface="Arial" pitchFamily="34" charset="0"/>
              </a:rPr>
              <a:t>Por isso, corre, por servir-me, </a:t>
            </a:r>
            <a:br>
              <a:rPr lang="pt-BR" dirty="0">
                <a:latin typeface="Arial" pitchFamily="34" charset="0"/>
                <a:cs typeface="Arial" pitchFamily="34" charset="0"/>
              </a:rPr>
            </a:br>
            <a:r>
              <a:rPr lang="pt-BR" dirty="0">
                <a:latin typeface="Arial" pitchFamily="34" charset="0"/>
                <a:cs typeface="Arial" pitchFamily="34" charset="0"/>
              </a:rPr>
              <a:t>Sobre o papel</a:t>
            </a:r>
            <a:br>
              <a:rPr lang="pt-BR" dirty="0">
                <a:latin typeface="Arial" pitchFamily="34" charset="0"/>
                <a:cs typeface="Arial" pitchFamily="34" charset="0"/>
              </a:rPr>
            </a:br>
            <a:r>
              <a:rPr lang="pt-BR" dirty="0">
                <a:latin typeface="Arial" pitchFamily="34" charset="0"/>
                <a:cs typeface="Arial" pitchFamily="34" charset="0"/>
              </a:rPr>
              <a:t>A pena, como em prata firme </a:t>
            </a:r>
            <a:br>
              <a:rPr lang="pt-BR" dirty="0">
                <a:latin typeface="Arial" pitchFamily="34" charset="0"/>
                <a:cs typeface="Arial" pitchFamily="34" charset="0"/>
              </a:rPr>
            </a:br>
            <a:r>
              <a:rPr lang="pt-BR" dirty="0">
                <a:latin typeface="Arial" pitchFamily="34" charset="0"/>
                <a:cs typeface="Arial" pitchFamily="34" charset="0"/>
              </a:rPr>
              <a:t>Corre o cinzel.</a:t>
            </a:r>
            <a:br>
              <a:rPr lang="pt-BR" dirty="0">
                <a:latin typeface="Arial" pitchFamily="34" charset="0"/>
                <a:cs typeface="Arial" pitchFamily="34" charset="0"/>
              </a:rPr>
            </a:br>
            <a:r>
              <a:rPr lang="pt-BR" dirty="0">
                <a:latin typeface="Arial" pitchFamily="34" charset="0"/>
                <a:cs typeface="Arial" pitchFamily="34" charset="0"/>
              </a:rPr>
              <a:t/>
            </a:r>
            <a:br>
              <a:rPr lang="pt-BR" dirty="0">
                <a:latin typeface="Arial" pitchFamily="34" charset="0"/>
                <a:cs typeface="Arial" pitchFamily="34" charset="0"/>
              </a:rPr>
            </a:br>
            <a:r>
              <a:rPr lang="pt-BR" dirty="0">
                <a:latin typeface="Arial" pitchFamily="34" charset="0"/>
                <a:cs typeface="Arial" pitchFamily="34" charset="0"/>
              </a:rPr>
              <a:t>Corre; desenha, enfeita a imagem, </a:t>
            </a:r>
            <a:br>
              <a:rPr lang="pt-BR" dirty="0">
                <a:latin typeface="Arial" pitchFamily="34" charset="0"/>
                <a:cs typeface="Arial" pitchFamily="34" charset="0"/>
              </a:rPr>
            </a:br>
            <a:r>
              <a:rPr lang="pt-BR" dirty="0">
                <a:latin typeface="Arial" pitchFamily="34" charset="0"/>
                <a:cs typeface="Arial" pitchFamily="34" charset="0"/>
              </a:rPr>
              <a:t>A ideia veste:</a:t>
            </a:r>
            <a:br>
              <a:rPr lang="pt-BR" dirty="0">
                <a:latin typeface="Arial" pitchFamily="34" charset="0"/>
                <a:cs typeface="Arial" pitchFamily="34" charset="0"/>
              </a:rPr>
            </a:br>
            <a:r>
              <a:rPr lang="pt-BR" dirty="0">
                <a:latin typeface="Arial" pitchFamily="34" charset="0"/>
                <a:cs typeface="Arial" pitchFamily="34" charset="0"/>
              </a:rPr>
              <a:t>Cinge-lhe ao corpo a ampla roupagem </a:t>
            </a:r>
            <a:br>
              <a:rPr lang="pt-BR" dirty="0">
                <a:latin typeface="Arial" pitchFamily="34" charset="0"/>
                <a:cs typeface="Arial" pitchFamily="34" charset="0"/>
              </a:rPr>
            </a:br>
            <a:r>
              <a:rPr lang="pt-BR" dirty="0">
                <a:latin typeface="Arial" pitchFamily="34" charset="0"/>
                <a:cs typeface="Arial" pitchFamily="34" charset="0"/>
              </a:rPr>
              <a:t>Azul-celeste.</a:t>
            </a:r>
            <a:br>
              <a:rPr lang="pt-BR" dirty="0">
                <a:latin typeface="Arial" pitchFamily="34" charset="0"/>
                <a:cs typeface="Arial" pitchFamily="34" charset="0"/>
              </a:rPr>
            </a:br>
            <a:r>
              <a:rPr lang="pt-BR" dirty="0">
                <a:latin typeface="Arial" pitchFamily="34" charset="0"/>
                <a:cs typeface="Arial" pitchFamily="34" charset="0"/>
              </a:rPr>
              <a:t/>
            </a:r>
            <a:br>
              <a:rPr lang="pt-BR" dirty="0">
                <a:latin typeface="Arial" pitchFamily="34" charset="0"/>
                <a:cs typeface="Arial" pitchFamily="34" charset="0"/>
              </a:rPr>
            </a:br>
            <a:r>
              <a:rPr lang="pt-BR" dirty="0">
                <a:latin typeface="Arial" pitchFamily="34" charset="0"/>
                <a:cs typeface="Arial" pitchFamily="34" charset="0"/>
              </a:rPr>
              <a:t>Torce, aprimora, alteia, lima </a:t>
            </a:r>
            <a:br>
              <a:rPr lang="pt-BR" dirty="0">
                <a:latin typeface="Arial" pitchFamily="34" charset="0"/>
                <a:cs typeface="Arial" pitchFamily="34" charset="0"/>
              </a:rPr>
            </a:br>
            <a:r>
              <a:rPr lang="pt-BR" dirty="0">
                <a:latin typeface="Arial" pitchFamily="34" charset="0"/>
                <a:cs typeface="Arial" pitchFamily="34" charset="0"/>
              </a:rPr>
              <a:t>A frase; e, enfim, </a:t>
            </a:r>
            <a:br>
              <a:rPr lang="pt-BR" dirty="0">
                <a:latin typeface="Arial" pitchFamily="34" charset="0"/>
                <a:cs typeface="Arial" pitchFamily="34" charset="0"/>
              </a:rPr>
            </a:br>
            <a:r>
              <a:rPr lang="pt-BR" dirty="0">
                <a:latin typeface="Arial" pitchFamily="34" charset="0"/>
                <a:cs typeface="Arial" pitchFamily="34" charset="0"/>
              </a:rPr>
              <a:t>No verso de ouro engasta a rima, </a:t>
            </a:r>
            <a:br>
              <a:rPr lang="pt-BR" dirty="0">
                <a:latin typeface="Arial" pitchFamily="34" charset="0"/>
                <a:cs typeface="Arial" pitchFamily="34" charset="0"/>
              </a:rPr>
            </a:br>
            <a:r>
              <a:rPr lang="pt-BR" dirty="0">
                <a:latin typeface="Arial" pitchFamily="34" charset="0"/>
                <a:cs typeface="Arial" pitchFamily="34" charset="0"/>
              </a:rPr>
              <a:t>Como um </a:t>
            </a:r>
            <a:r>
              <a:rPr lang="pt-BR" dirty="0" err="1">
                <a:latin typeface="Arial" pitchFamily="34" charset="0"/>
                <a:cs typeface="Arial" pitchFamily="34" charset="0"/>
              </a:rPr>
              <a:t>rubim</a:t>
            </a:r>
            <a:r>
              <a:rPr lang="pt-BR" dirty="0">
                <a:latin typeface="Arial" pitchFamily="34" charset="0"/>
                <a:cs typeface="Arial" pitchFamily="34" charset="0"/>
              </a:rPr>
              <a:t>.</a:t>
            </a:r>
            <a:br>
              <a:rPr lang="pt-BR" dirty="0">
                <a:latin typeface="Arial" pitchFamily="34" charset="0"/>
                <a:cs typeface="Arial" pitchFamily="34" charset="0"/>
              </a:rPr>
            </a:br>
            <a:endParaRPr lang="pt-BR" dirty="0">
              <a:latin typeface="Arial" pitchFamily="34" charset="0"/>
              <a:cs typeface="Arial" pitchFamily="34" charset="0"/>
            </a:endParaRPr>
          </a:p>
          <a:p>
            <a:endParaRPr lang="pt-BR" dirty="0"/>
          </a:p>
        </p:txBody>
      </p:sp>
    </p:spTree>
    <p:extLst>
      <p:ext uri="{BB962C8B-B14F-4D97-AF65-F5344CB8AC3E}">
        <p14:creationId xmlns:p14="http://schemas.microsoft.com/office/powerpoint/2010/main" val="2417108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O que a obra “O Ateneu” nos impõe?</a:t>
            </a:r>
            <a:endParaRPr lang="pt-BR" sz="2000" dirty="0"/>
          </a:p>
          <a:p>
            <a:pPr marL="0" indent="0">
              <a:buNone/>
            </a:pPr>
            <a:r>
              <a:rPr lang="pt-BR" sz="2000" dirty="0"/>
              <a:t>“O Ateneu” dá ênfase aos relacionamentos. A família é a primeira instituição a contribuir para a formação do caráter. O segundo patamar são as relações interpessoais, formando amigos na escola, conhecendo outros gostos e costumes. Assim, percebemos que Raul Pompeia mescla as relações e dá um nítido vínculo aos efeitos corruptos: um internato controlado por uma figura ostensiva e luxuosa. As amizades comprovam a gama de atitudes: são jovens mais imprudentes, como Américo, ou até os mais fraternais como os amigos mais íntimos de Sérgio: Bento Alves e Egbert. Raul Pompeia também ascende outros tipos de relacionamentos: o amor precoce por D. Emma e a mais íntima amizade entre Egbert, considerada como homossexualismo.</a:t>
            </a: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Temas: </a:t>
            </a:r>
          </a:p>
          <a:p>
            <a:pPr marL="0" indent="0">
              <a:buNone/>
            </a:pPr>
            <a:r>
              <a:rPr lang="pt-BR" sz="2000" dirty="0" smtClean="0">
                <a:latin typeface="Arial" panose="020B0604020202020204" pitchFamily="34" charset="0"/>
                <a:cs typeface="Arial" panose="020B0604020202020204" pitchFamily="34" charset="0"/>
              </a:rPr>
              <a:t>1º Qual o papel da família na educação dos filhos ?</a:t>
            </a:r>
          </a:p>
          <a:p>
            <a:pPr marL="0" indent="0">
              <a:buNone/>
            </a:pPr>
            <a:r>
              <a:rPr lang="pt-BR" sz="2000" dirty="0" smtClean="0">
                <a:latin typeface="Arial" panose="020B0604020202020204" pitchFamily="34" charset="0"/>
                <a:cs typeface="Arial" panose="020B0604020202020204" pitchFamily="34" charset="0"/>
              </a:rPr>
              <a:t>2º Superproteção familiar pode prejudicar na formação do indivíduo ?</a:t>
            </a:r>
          </a:p>
          <a:p>
            <a:pPr marL="0" indent="0">
              <a:buNone/>
            </a:pPr>
            <a:r>
              <a:rPr lang="pt-BR" sz="2000" dirty="0" smtClean="0">
                <a:latin typeface="Arial" panose="020B0604020202020204" pitchFamily="34" charset="0"/>
                <a:cs typeface="Arial" panose="020B0604020202020204" pitchFamily="34" charset="0"/>
              </a:rPr>
              <a:t>3º A escola deve ensinar ou educar ?</a:t>
            </a:r>
          </a:p>
          <a:p>
            <a:pPr marL="0" indent="0">
              <a:buNone/>
            </a:pPr>
            <a:r>
              <a:rPr lang="pt-BR" sz="2000" dirty="0" smtClean="0">
                <a:latin typeface="Arial" panose="020B0604020202020204" pitchFamily="34" charset="0"/>
                <a:cs typeface="Arial" panose="020B0604020202020204" pitchFamily="34" charset="0"/>
              </a:rPr>
              <a:t>4º Os internatos do final do século XIX não estão sendo reinventados com as escolas de tempo integral ?</a:t>
            </a:r>
          </a:p>
          <a:p>
            <a:pPr marL="0" indent="0">
              <a:buNone/>
            </a:pPr>
            <a:r>
              <a:rPr lang="pt-BR" sz="2000" dirty="0" smtClean="0">
                <a:latin typeface="Arial" panose="020B0604020202020204" pitchFamily="34" charset="0"/>
                <a:cs typeface="Arial" panose="020B0604020202020204" pitchFamily="34" charset="0"/>
              </a:rPr>
              <a:t>5º Mais tempo na escola garante sucesso profissional ?</a:t>
            </a:r>
          </a:p>
          <a:p>
            <a:pPr marL="0" indent="0">
              <a:buNone/>
            </a:pPr>
            <a:r>
              <a:rPr lang="pt-BR" sz="2000" dirty="0" smtClean="0">
                <a:latin typeface="Arial" panose="020B0604020202020204" pitchFamily="34" charset="0"/>
                <a:cs typeface="Arial" panose="020B0604020202020204" pitchFamily="34" charset="0"/>
              </a:rPr>
              <a:t>6º No ambiente escolar as crianças e os jovens estão protegidos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30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A crítica social de Raul Pompéia</a:t>
            </a:r>
            <a:endParaRPr lang="pt-BR" sz="2000" dirty="0"/>
          </a:p>
          <a:p>
            <a:pPr marL="0" indent="0">
              <a:buNone/>
            </a:pPr>
            <a:r>
              <a:rPr lang="pt-BR" sz="2000" dirty="0"/>
              <a:t>Os microcosmos do internato refletem as relações de toda a sociedade. Raul Pompeia aproveita esse ambiente como um experimento social para desvendar e criticar a sociedade carioca do final do século </a:t>
            </a:r>
            <a:r>
              <a:rPr lang="pt-BR" sz="2000" dirty="0" smtClean="0"/>
              <a:t>XIX. </a:t>
            </a:r>
            <a:r>
              <a:rPr lang="pt-BR" sz="2000" dirty="0"/>
              <a:t>O diretor Aristarco, como símbolo do poder, media a relação de dinheiro e de interesse dentro do Ateneu.</a:t>
            </a:r>
          </a:p>
          <a:p>
            <a:pPr marL="0" indent="0">
              <a:buNone/>
            </a:pPr>
            <a:endParaRPr lang="pt-BR" sz="2000" dirty="0" smtClean="0"/>
          </a:p>
          <a:p>
            <a:pPr marL="0" indent="0">
              <a:buNone/>
            </a:pPr>
            <a:r>
              <a:rPr lang="pt-BR" sz="2000" dirty="0" smtClean="0"/>
              <a:t>O </a:t>
            </a:r>
            <a:r>
              <a:rPr lang="pt-BR" sz="2000" dirty="0"/>
              <a:t>tratamento dos alunos depende da mensalidade paga e do prestígio que as suas famílias têm na sociedade. Enquanto os filhos de figurões são bem tratados, mesmo sendo maus alunos, os devedores de mensalidade são sujeitos à inúmeras humilhações. Pompeia dá especial destaque à relação de Aristarco com seu futuro genro, um aluno que mesmo não possuindo nenhum talento é sempre destacado para as grandes atividades.</a:t>
            </a: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Temas :</a:t>
            </a:r>
          </a:p>
          <a:p>
            <a:pPr marL="0" indent="0">
              <a:buNone/>
            </a:pPr>
            <a:r>
              <a:rPr lang="pt-BR" sz="2000" dirty="0" smtClean="0">
                <a:latin typeface="Arial" panose="020B0604020202020204" pitchFamily="34" charset="0"/>
                <a:cs typeface="Arial" panose="020B0604020202020204" pitchFamily="34" charset="0"/>
              </a:rPr>
              <a:t>1º A educação é dever do estado ?</a:t>
            </a:r>
          </a:p>
          <a:p>
            <a:pPr marL="0" indent="0">
              <a:buNone/>
            </a:pPr>
            <a:r>
              <a:rPr lang="pt-BR" sz="2000" dirty="0" smtClean="0">
                <a:latin typeface="Arial" panose="020B0604020202020204" pitchFamily="34" charset="0"/>
                <a:cs typeface="Arial" panose="020B0604020202020204" pitchFamily="34" charset="0"/>
              </a:rPr>
              <a:t>2º A educação privada é trabalho social ou comércio ?</a:t>
            </a:r>
          </a:p>
          <a:p>
            <a:pPr marL="0" indent="0">
              <a:buNone/>
            </a:pPr>
            <a:r>
              <a:rPr lang="pt-BR" sz="2000" dirty="0" smtClean="0">
                <a:latin typeface="Arial" panose="020B0604020202020204" pitchFamily="34" charset="0"/>
                <a:cs typeface="Arial" panose="020B0604020202020204" pitchFamily="34" charset="0"/>
              </a:rPr>
              <a:t>3º Nas escolas privadas , no Brasil, temos alunos ou clientes ?</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525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Daí por diante era fatal o conflito entre a independência e a autoridade.</a:t>
            </a:r>
            <a:endParaRPr lang="pt-BR" sz="2000" b="1" dirty="0"/>
          </a:p>
          <a:p>
            <a:pPr marL="0" indent="0">
              <a:buNone/>
            </a:pPr>
            <a:r>
              <a:rPr lang="pt-BR" sz="2000" dirty="0"/>
              <a:t>A hipocrisia da sociedade também é criticada por Raul Pompeia. O ambiente cotidiano do internato, obscuro e opressivo, é contrastado com os grande eventos do Ateneu. Nas festas, a opressão se torna disciplina e o ambiente se transforma festivo e convidativo. </a:t>
            </a:r>
          </a:p>
          <a:p>
            <a:pPr marL="0" indent="0">
              <a:buNone/>
            </a:pPr>
            <a:endParaRPr lang="pt-BR" sz="2000" dirty="0" smtClean="0">
              <a:latin typeface="Arial" panose="020B0604020202020204" pitchFamily="34" charset="0"/>
              <a:cs typeface="Arial" panose="020B0604020202020204" pitchFamily="34" charset="0"/>
            </a:endParaRPr>
          </a:p>
          <a:p>
            <a:pPr marL="0" indent="0">
              <a:buNone/>
            </a:pPr>
            <a:r>
              <a:rPr lang="pt-BR" sz="2000" dirty="0" smtClean="0">
                <a:latin typeface="Arial" panose="020B0604020202020204" pitchFamily="34" charset="0"/>
                <a:cs typeface="Arial" panose="020B0604020202020204" pitchFamily="34" charset="0"/>
              </a:rPr>
              <a:t>Temas:</a:t>
            </a:r>
          </a:p>
          <a:p>
            <a:pPr marL="0" indent="0">
              <a:buNone/>
            </a:pPr>
            <a:r>
              <a:rPr lang="pt-BR" sz="2000" dirty="0" smtClean="0">
                <a:latin typeface="Arial" panose="020B0604020202020204" pitchFamily="34" charset="0"/>
                <a:cs typeface="Arial" panose="020B0604020202020204" pitchFamily="34" charset="0"/>
              </a:rPr>
              <a:t>1º A escola de hoje forma técnicos ou cidadãos ?</a:t>
            </a:r>
          </a:p>
          <a:p>
            <a:pPr marL="0" indent="0">
              <a:buNone/>
            </a:pPr>
            <a:r>
              <a:rPr lang="pt-BR" sz="2000" dirty="0" smtClean="0">
                <a:latin typeface="Arial" panose="020B0604020202020204" pitchFamily="34" charset="0"/>
                <a:cs typeface="Arial" panose="020B0604020202020204" pitchFamily="34" charset="0"/>
              </a:rPr>
              <a:t>2º Existe na educação brasileira protagonismo ?</a:t>
            </a:r>
          </a:p>
          <a:p>
            <a:pPr marL="0" indent="0">
              <a:buNone/>
            </a:pPr>
            <a:r>
              <a:rPr lang="pt-BR" sz="2000" dirty="0" smtClean="0">
                <a:latin typeface="Arial" panose="020B0604020202020204" pitchFamily="34" charset="0"/>
                <a:cs typeface="Arial" panose="020B0604020202020204" pitchFamily="34" charset="0"/>
              </a:rPr>
              <a:t>3º O lema positivista : Ordem e Progresso é o caminho ?</a:t>
            </a:r>
          </a:p>
          <a:p>
            <a:pPr marL="0" indent="0">
              <a:buNone/>
            </a:pPr>
            <a:r>
              <a:rPr lang="pt-BR" sz="2000" dirty="0" smtClean="0">
                <a:latin typeface="Arial" panose="020B0604020202020204" pitchFamily="34" charset="0"/>
                <a:cs typeface="Arial" panose="020B0604020202020204" pitchFamily="34" charset="0"/>
              </a:rPr>
              <a:t>4º O crescimento das instituições privadas de ensino , no Brasil, é um indicador de falência do estado democrático de direitos ?</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788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154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dirty="0"/>
              <a:t>Capitães da Areia</a:t>
            </a:r>
          </a:p>
          <a:p>
            <a:pPr marL="0" indent="0">
              <a:buNone/>
            </a:pPr>
            <a:r>
              <a:rPr lang="pt-BR" sz="2000" dirty="0"/>
              <a:t>Autor: Jorge Amado</a:t>
            </a:r>
          </a:p>
          <a:p>
            <a:endParaRPr lang="pt-BR" sz="2000" b="1" u="sng" dirty="0" smtClean="0"/>
          </a:p>
          <a:p>
            <a:pPr marL="0" indent="0">
              <a:buNone/>
            </a:pPr>
            <a:r>
              <a:rPr lang="pt-BR" sz="2000" b="1" u="sng" dirty="0" smtClean="0"/>
              <a:t>Período </a:t>
            </a:r>
            <a:r>
              <a:rPr lang="pt-BR" sz="2000" b="1" u="sng" dirty="0"/>
              <a:t>histórico:</a:t>
            </a:r>
            <a:endParaRPr lang="pt-BR" sz="2000" dirty="0"/>
          </a:p>
          <a:p>
            <a:pPr marL="0" indent="0">
              <a:buNone/>
            </a:pPr>
            <a:r>
              <a:rPr lang="pt-BR" sz="2000" dirty="0"/>
              <a:t>Quando o romance foi publicado, em 1937, autoridades baianas queimaram exemplares em praça pública. O episódio dá o tom do clima político da época, com o início da ditadura getulista do Estado Novo a repressão começava a mostrar as suas garras.</a:t>
            </a:r>
          </a:p>
          <a:p>
            <a:endParaRPr lang="pt-BR" sz="2000" b="1" u="sng" dirty="0" smtClean="0"/>
          </a:p>
          <a:p>
            <a:pPr marL="0" indent="0">
              <a:buNone/>
            </a:pPr>
            <a:r>
              <a:rPr lang="pt-BR" sz="2000" b="1" u="sng" dirty="0" smtClean="0"/>
              <a:t>Importância </a:t>
            </a:r>
            <a:r>
              <a:rPr lang="pt-BR" sz="2000" b="1" u="sng" dirty="0"/>
              <a:t>do Livro:</a:t>
            </a:r>
            <a:endParaRPr lang="pt-BR" sz="2000" dirty="0"/>
          </a:p>
          <a:p>
            <a:pPr marL="0" indent="0">
              <a:buNone/>
            </a:pPr>
            <a:r>
              <a:rPr lang="pt-BR" sz="2000" dirty="0"/>
              <a:t>Capitães da areia estabelece uma analogia entre a aventura que é narrada e a mensagem política que se pretende transmitir ao leitor. Possui com isso, um sentido didático que é próprio do tipo de literatura que o romance representa: aquele que é voltado para o trabalho de conscientização política. No âmbito da literatura, Jorge Amado foi um dos primeiros a abordar a questão dos menores de rua de uma perspectiva social e não simplesmente policial.</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701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lnSpcReduction="10000"/>
          </a:bodyPr>
          <a:lstStyle/>
          <a:p>
            <a:pPr marL="0" indent="0">
              <a:buNone/>
            </a:pPr>
            <a:r>
              <a:rPr lang="pt-BR" sz="2000" b="1" u="sng" dirty="0"/>
              <a:t>Comentário Geral:</a:t>
            </a:r>
            <a:endParaRPr lang="pt-BR" sz="2000" dirty="0"/>
          </a:p>
          <a:p>
            <a:endParaRPr lang="pt-BR" sz="2000" i="1" dirty="0" smtClean="0"/>
          </a:p>
          <a:p>
            <a:pPr marL="0" indent="0">
              <a:buNone/>
            </a:pPr>
            <a:r>
              <a:rPr lang="pt-BR" sz="2000" i="1" dirty="0" smtClean="0"/>
              <a:t>Capitães </a:t>
            </a:r>
            <a:r>
              <a:rPr lang="pt-BR" sz="2000" i="1" dirty="0"/>
              <a:t>da Areia</a:t>
            </a:r>
            <a:r>
              <a:rPr lang="pt-BR" sz="2000" dirty="0"/>
              <a:t> faz referência aos meninos de rua de Salvador, menores cuja vida desregrada e marginal é explicada, de uma forma geral, por tragédias familiares relacionadas à condição de miséria. O grupo de meninos que forma os </a:t>
            </a:r>
            <a:r>
              <a:rPr lang="pt-BR" sz="2000" i="1" dirty="0"/>
              <a:t>Capitães </a:t>
            </a:r>
            <a:r>
              <a:rPr lang="pt-BR" sz="2000" dirty="0"/>
              <a:t>se esconde em um armazém abandonado em uma das praias da capital baiana.  </a:t>
            </a:r>
          </a:p>
          <a:p>
            <a:endParaRPr lang="pt-BR" sz="2000" dirty="0" smtClean="0"/>
          </a:p>
          <a:p>
            <a:pPr marL="0" indent="0">
              <a:buNone/>
            </a:pPr>
            <a:r>
              <a:rPr lang="pt-BR" sz="2000" dirty="0" smtClean="0"/>
              <a:t>Os </a:t>
            </a:r>
            <a:r>
              <a:rPr lang="pt-BR" sz="2000" dirty="0"/>
              <a:t>personagens que compõem o núcleo central da narrativa apresentam algumas particularidades: João Grande possui uma força bruta, o professor é lembrado pelo talento artístico, Sem-Pernas pela amargura existencial, a opressão sertaneja é representada por </a:t>
            </a:r>
            <a:r>
              <a:rPr lang="pt-BR" sz="2000" dirty="0" err="1"/>
              <a:t>Volta-Seca</a:t>
            </a:r>
            <a:r>
              <a:rPr lang="pt-BR" sz="2000" dirty="0"/>
              <a:t>, a sexualidade precoce por Gato, o malandro é o Boa-Vida e a tendência à religiosidade se manifesta em Pirulito. Todos são liderados por Pedro Bala, o protagonista do romance.  </a:t>
            </a:r>
          </a:p>
          <a:p>
            <a:endParaRPr lang="pt-BR" sz="2000" dirty="0" smtClean="0"/>
          </a:p>
          <a:p>
            <a:pPr marL="0" indent="0">
              <a:buNone/>
            </a:pPr>
            <a:r>
              <a:rPr lang="pt-BR" sz="2000" dirty="0" smtClean="0"/>
              <a:t>Órfão </a:t>
            </a:r>
            <a:r>
              <a:rPr lang="pt-BR" sz="2000" dirty="0"/>
              <a:t>desde muito cedo, Bala descobre o passado de seu pai, um líder operário assassinado durante uma greve. Quem lhe dá a informação é João de Adão, organizador de greves que abre ao menino as portas da luta trabalhista. Bala prefere continuar a organizar os assaltos e roubos cometidos pelo bando, participando das ações mais perigosas. Um dia, junta-se ao bando a menina Dora, cujos pais tinham morrido em uma epidemia de malária. Vista inicialmente com desconfiança, aos poucos Dora se integra ao grupo, ganhando o respeito de todos e o amor de Pedro Bala. </a:t>
            </a:r>
          </a:p>
          <a:p>
            <a:pPr marL="0" indent="0">
              <a:buNone/>
            </a:pPr>
            <a:r>
              <a:rPr lang="pt-BR" sz="2000" b="1" dirty="0"/>
              <a:t> </a:t>
            </a:r>
            <a:endParaRPr lang="pt-BR" sz="2000" dirty="0"/>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314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dirty="0" smtClean="0"/>
              <a:t>Durante uma ação, Bala e Dora são presos. Ela é colocada em um orfanato, enquanto o menino é submetido à violência de torturadores que tentam obter dele o local do esconderijo dos Capitães. Bala sofre, mas nada revela. Foge do reformatório e liberta Dora. A menina, no entanto, sai doente do lugar. Em sua última noite de vida, pede ao namorado que a possua.  </a:t>
            </a:r>
          </a:p>
          <a:p>
            <a:pPr marL="0" indent="0">
              <a:buNone/>
            </a:pPr>
            <a:endParaRPr lang="pt-BR" sz="2000" dirty="0" smtClean="0"/>
          </a:p>
          <a:p>
            <a:pPr marL="0" indent="0">
              <a:buNone/>
            </a:pPr>
            <a:r>
              <a:rPr lang="pt-BR" sz="2000" dirty="0" smtClean="0"/>
              <a:t>A morte de Dora coincide com um momento de passagem para a vida adulta dos principais membros do bando. João Grande vira marinheiro, </a:t>
            </a:r>
            <a:r>
              <a:rPr lang="pt-BR" sz="2000" dirty="0" err="1" smtClean="0"/>
              <a:t>Volta-Seca</a:t>
            </a:r>
            <a:r>
              <a:rPr lang="pt-BR" sz="2000" dirty="0" smtClean="0"/>
              <a:t> se torna cangaceiro, Pirulito entra para uma ordem religiosa e Sem-Pernas se suicida para não cair nas mãos da polícia. Por fim, Pedro Bala abandona o grupo, mas não a condição de líder, agora voltada para a vida operária. Dessa forma, continua a obra inacabada do pai.</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984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fontScale="92500" lnSpcReduction="10000"/>
          </a:bodyPr>
          <a:lstStyle/>
          <a:p>
            <a:pPr marL="0" indent="0">
              <a:buNone/>
            </a:pPr>
            <a:r>
              <a:rPr lang="pt-BR" sz="2000" b="1" u="sng" cap="all" dirty="0"/>
              <a:t>Personagens </a:t>
            </a:r>
            <a:endParaRPr lang="pt-BR" sz="2000" dirty="0"/>
          </a:p>
          <a:p>
            <a:pPr marL="0" indent="0">
              <a:buNone/>
            </a:pPr>
            <a:endParaRPr lang="pt-BR" sz="2000" dirty="0" smtClean="0"/>
          </a:p>
          <a:p>
            <a:pPr marL="0" indent="0">
              <a:buNone/>
            </a:pPr>
            <a:r>
              <a:rPr lang="pt-BR" sz="2000" dirty="0" smtClean="0"/>
              <a:t>- </a:t>
            </a:r>
            <a:r>
              <a:rPr lang="pt-BR" sz="2000" dirty="0">
                <a:solidFill>
                  <a:srgbClr val="FF0000"/>
                </a:solidFill>
              </a:rPr>
              <a:t>Pedro Bala: </a:t>
            </a:r>
            <a:r>
              <a:rPr lang="pt-BR" sz="2000" dirty="0"/>
              <a:t>chefe dos </a:t>
            </a:r>
            <a:r>
              <a:rPr lang="pt-BR" sz="2000" i="1" dirty="0"/>
              <a:t>Capitães da Areia</a:t>
            </a:r>
            <a:r>
              <a:rPr lang="pt-BR" sz="2000" dirty="0"/>
              <a:t>, descobre que o pai foi morto durante uma greve sindical. Termina o romance como líder socialista.</a:t>
            </a:r>
          </a:p>
          <a:p>
            <a:pPr marL="0" indent="0">
              <a:buNone/>
            </a:pPr>
            <a:r>
              <a:rPr lang="pt-BR" sz="2000" dirty="0">
                <a:solidFill>
                  <a:srgbClr val="FF0000"/>
                </a:solidFill>
              </a:rPr>
              <a:t>- Dora</a:t>
            </a:r>
            <a:r>
              <a:rPr lang="pt-BR" sz="2000" dirty="0"/>
              <a:t>: única mulher do grupo, é namorada de Pedro Bala e vista com mãe pelos outros meninos.  </a:t>
            </a:r>
          </a:p>
          <a:p>
            <a:pPr marL="0" indent="0">
              <a:buNone/>
            </a:pPr>
            <a:r>
              <a:rPr lang="pt-BR" sz="2000" dirty="0"/>
              <a:t>- </a:t>
            </a:r>
            <a:r>
              <a:rPr lang="pt-BR" sz="2000" dirty="0">
                <a:solidFill>
                  <a:srgbClr val="FF0000"/>
                </a:solidFill>
              </a:rPr>
              <a:t>João Grande</a:t>
            </a:r>
            <a:r>
              <a:rPr lang="pt-BR" sz="2000" dirty="0"/>
              <a:t>: notável pela força física e pela obediência que devota a Pedro Bala. É quem protege os novatos do bando. </a:t>
            </a:r>
          </a:p>
          <a:p>
            <a:pPr marL="0" indent="0">
              <a:buNone/>
            </a:pPr>
            <a:r>
              <a:rPr lang="pt-BR" sz="2000" dirty="0"/>
              <a:t>- </a:t>
            </a:r>
            <a:r>
              <a:rPr lang="pt-BR" sz="2000" dirty="0">
                <a:solidFill>
                  <a:srgbClr val="FF0000"/>
                </a:solidFill>
              </a:rPr>
              <a:t>Professor</a:t>
            </a:r>
            <a:r>
              <a:rPr lang="pt-BR" sz="2000" dirty="0"/>
              <a:t>: menino culto e pintor de talento, era o responsável por planejar os roubos do bando. </a:t>
            </a:r>
          </a:p>
          <a:p>
            <a:pPr marL="0" indent="0">
              <a:buNone/>
            </a:pPr>
            <a:r>
              <a:rPr lang="pt-BR" sz="2000" dirty="0"/>
              <a:t>- </a:t>
            </a:r>
            <a:r>
              <a:rPr lang="pt-BR" sz="2000" dirty="0">
                <a:solidFill>
                  <a:srgbClr val="FF0000"/>
                </a:solidFill>
              </a:rPr>
              <a:t>Sem-Pernas</a:t>
            </a:r>
            <a:r>
              <a:rPr lang="pt-BR" sz="2000" dirty="0"/>
              <a:t>: garoto coxo, que manifesta ceticismo e amargura. Era muito utilizado nos assaltos para enganar os moradores das casas.</a:t>
            </a:r>
          </a:p>
          <a:p>
            <a:pPr marL="0" indent="0">
              <a:buNone/>
            </a:pPr>
            <a:r>
              <a:rPr lang="pt-BR" sz="2000" dirty="0"/>
              <a:t>- </a:t>
            </a:r>
            <a:r>
              <a:rPr lang="pt-BR" sz="2000" dirty="0">
                <a:solidFill>
                  <a:srgbClr val="FF0000"/>
                </a:solidFill>
              </a:rPr>
              <a:t>Gato:</a:t>
            </a:r>
            <a:r>
              <a:rPr lang="pt-BR" sz="2000" dirty="0"/>
              <a:t> o sedutor do grupo, participava de planos arriscados e tinha um caso com Dalva, uma mulher da vida.</a:t>
            </a:r>
          </a:p>
          <a:p>
            <a:pPr marL="0" indent="0">
              <a:buNone/>
            </a:pPr>
            <a:r>
              <a:rPr lang="pt-BR" sz="2000" dirty="0"/>
              <a:t>- </a:t>
            </a:r>
            <a:r>
              <a:rPr lang="pt-BR" sz="2000" dirty="0">
                <a:solidFill>
                  <a:srgbClr val="FF0000"/>
                </a:solidFill>
              </a:rPr>
              <a:t>Pirulito</a:t>
            </a:r>
            <a:r>
              <a:rPr lang="pt-BR" sz="2000" dirty="0"/>
              <a:t>: menino que, aos poucos, descobre a religião. Pratica apenas os roubos necessários à sobrevivência. </a:t>
            </a:r>
          </a:p>
          <a:p>
            <a:pPr marL="0" indent="0">
              <a:buNone/>
            </a:pPr>
            <a:r>
              <a:rPr lang="pt-BR" sz="2000" dirty="0"/>
              <a:t>- </a:t>
            </a:r>
            <a:r>
              <a:rPr lang="pt-BR" sz="2000" dirty="0">
                <a:solidFill>
                  <a:srgbClr val="FF0000"/>
                </a:solidFill>
              </a:rPr>
              <a:t>Boa-Vida</a:t>
            </a:r>
            <a:r>
              <a:rPr lang="pt-BR" sz="2000" dirty="0"/>
              <a:t>: personagem marcada pela malandragem e pela capacidade de sacrifício.</a:t>
            </a:r>
          </a:p>
          <a:p>
            <a:pPr marL="0" indent="0">
              <a:buNone/>
            </a:pPr>
            <a:r>
              <a:rPr lang="pt-BR" sz="2000" dirty="0"/>
              <a:t>- </a:t>
            </a:r>
            <a:r>
              <a:rPr lang="pt-BR" sz="2000" dirty="0" err="1">
                <a:solidFill>
                  <a:srgbClr val="FF0000"/>
                </a:solidFill>
              </a:rPr>
              <a:t>Volta-Seca</a:t>
            </a:r>
            <a:r>
              <a:rPr lang="pt-BR" sz="2000" dirty="0"/>
              <a:t>: de origem nordestina, torna-se cangaceiro ao sair do bando.</a:t>
            </a:r>
          </a:p>
          <a:p>
            <a:pPr marL="0" indent="0">
              <a:buNone/>
            </a:pPr>
            <a:r>
              <a:rPr lang="pt-BR" sz="2000" dirty="0"/>
              <a:t>- </a:t>
            </a:r>
            <a:r>
              <a:rPr lang="pt-BR" sz="2000" dirty="0">
                <a:solidFill>
                  <a:srgbClr val="FF0000"/>
                </a:solidFill>
              </a:rPr>
              <a:t>Padre José Pedro</a:t>
            </a:r>
            <a:r>
              <a:rPr lang="pt-BR" sz="2000" dirty="0"/>
              <a:t>: religioso que manifesta genuíno interesse pelos </a:t>
            </a:r>
            <a:r>
              <a:rPr lang="pt-BR" sz="2000" i="1" dirty="0"/>
              <a:t>Capitães</a:t>
            </a:r>
            <a:r>
              <a:rPr lang="pt-BR" sz="2000" dirty="0"/>
              <a:t>.</a:t>
            </a:r>
          </a:p>
          <a:p>
            <a:pPr marL="0" indent="0">
              <a:buNone/>
            </a:pPr>
            <a:r>
              <a:rPr lang="pt-BR" sz="2000" dirty="0"/>
              <a:t>- </a:t>
            </a:r>
            <a:r>
              <a:rPr lang="pt-BR" sz="2000" dirty="0">
                <a:solidFill>
                  <a:srgbClr val="FF0000"/>
                </a:solidFill>
              </a:rPr>
              <a:t>João de Adão</a:t>
            </a:r>
            <a:r>
              <a:rPr lang="pt-BR" sz="2000" dirty="0"/>
              <a:t>: líder operário, o estivador conheceu o pai de Pedro Bala e contou ao menino como foi a sua morte.</a:t>
            </a:r>
          </a:p>
          <a:p>
            <a:pPr marL="0" indent="0">
              <a:buNone/>
            </a:pPr>
            <a:r>
              <a:rPr lang="pt-BR" sz="2000" dirty="0"/>
              <a:t> </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836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Vamos refletir</a:t>
            </a:r>
            <a:endParaRPr lang="pt-BR" sz="2000" dirty="0"/>
          </a:p>
          <a:p>
            <a:pPr marL="0" indent="0">
              <a:buNone/>
            </a:pPr>
            <a:endParaRPr lang="pt-BR" sz="2000" b="1" u="sng" dirty="0" smtClean="0"/>
          </a:p>
          <a:p>
            <a:pPr marL="0" indent="0">
              <a:buNone/>
            </a:pPr>
            <a:r>
              <a:rPr lang="pt-BR" sz="2000" b="1" u="sng" dirty="0" smtClean="0"/>
              <a:t>Temas </a:t>
            </a:r>
            <a:r>
              <a:rPr lang="pt-BR" sz="2000" b="1" u="sng" dirty="0"/>
              <a:t>para debate:</a:t>
            </a:r>
            <a:endParaRPr lang="pt-BR" sz="2000" dirty="0"/>
          </a:p>
          <a:p>
            <a:pPr marL="0" indent="0" fontAlgn="base">
              <a:buNone/>
            </a:pPr>
            <a:r>
              <a:rPr lang="pt-BR" sz="2000" b="1" dirty="0"/>
              <a:t>1 -</a:t>
            </a:r>
            <a:r>
              <a:rPr lang="pt-BR" sz="2000" dirty="0"/>
              <a:t> Antes mesmo da década de 1960, Jorge Amado já tratava da </a:t>
            </a:r>
            <a:r>
              <a:rPr lang="pt-BR" sz="2000" b="1" dirty="0"/>
              <a:t>sexualidade</a:t>
            </a:r>
            <a:r>
              <a:rPr lang="pt-BR" sz="2000" dirty="0"/>
              <a:t>, um dos motivos para ser considerado um </a:t>
            </a:r>
            <a:r>
              <a:rPr lang="pt-BR" sz="2000" b="1" dirty="0"/>
              <a:t>autor polêmico.</a:t>
            </a:r>
            <a:endParaRPr lang="pt-BR" sz="2000" dirty="0"/>
          </a:p>
          <a:p>
            <a:pPr marL="0" indent="0" fontAlgn="base">
              <a:buNone/>
            </a:pPr>
            <a:endParaRPr lang="pt-BR" sz="2000" b="1" dirty="0" smtClean="0"/>
          </a:p>
          <a:p>
            <a:pPr marL="0" indent="0" fontAlgn="base">
              <a:buNone/>
            </a:pPr>
            <a:r>
              <a:rPr lang="pt-BR" sz="2000" b="1" dirty="0" smtClean="0"/>
              <a:t>2 </a:t>
            </a:r>
            <a:r>
              <a:rPr lang="pt-BR" sz="2000" b="1" dirty="0"/>
              <a:t>-</a:t>
            </a:r>
            <a:r>
              <a:rPr lang="pt-BR" sz="2000" dirty="0"/>
              <a:t> Os </a:t>
            </a:r>
            <a:r>
              <a:rPr lang="pt-BR" sz="2000" b="1" dirty="0"/>
              <a:t>menores abandonados e a ineficácia de instituições</a:t>
            </a:r>
            <a:r>
              <a:rPr lang="pt-BR" sz="2000" dirty="0"/>
              <a:t> como o orfanato e o reformatório são os grandes temas no livro. O autor demonstrou, assim, o pouco interesse da grande maioria dos cidadãos de reintegrar esses jovens à sociedade.</a:t>
            </a:r>
          </a:p>
          <a:p>
            <a:pPr marL="0" indent="0" fontAlgn="base">
              <a:buNone/>
            </a:pPr>
            <a:r>
              <a:rPr lang="pt-BR" sz="2000" b="1" dirty="0"/>
              <a:t/>
            </a:r>
            <a:br>
              <a:rPr lang="pt-BR" sz="2000" b="1" dirty="0"/>
            </a:br>
            <a:r>
              <a:rPr lang="pt-BR" sz="2000" b="1" dirty="0"/>
              <a:t>3 -</a:t>
            </a:r>
            <a:r>
              <a:rPr lang="pt-BR" sz="2000" dirty="0"/>
              <a:t> Jorge Amado </a:t>
            </a:r>
            <a:r>
              <a:rPr lang="pt-BR" sz="2000" b="1" dirty="0"/>
              <a:t>tratou com lirismo a vida daqueles que viviam às margens da sociedade</a:t>
            </a:r>
            <a:r>
              <a:rPr lang="pt-BR" sz="2000" dirty="0"/>
              <a:t>, traço marcante em toda sua obra. Colocando as personagens mais humildes como boas, já que seus crimes são consequência dos problemas sociais, e as representantes da burguesia como ruins, pode-se identificar uma </a:t>
            </a:r>
            <a:r>
              <a:rPr lang="pt-BR" sz="2000" b="1" dirty="0"/>
              <a:t>visão maniqueísta</a:t>
            </a:r>
            <a:r>
              <a:rPr lang="pt-BR" sz="2000" dirty="0"/>
              <a:t> neste livro.</a:t>
            </a:r>
          </a:p>
          <a:p>
            <a:pPr marL="0" indent="0" fontAlgn="base">
              <a:buNone/>
            </a:pPr>
            <a:r>
              <a:rPr lang="pt-BR" sz="2000" b="1" dirty="0"/>
              <a:t/>
            </a:r>
            <a:br>
              <a:rPr lang="pt-BR" sz="2000" b="1" dirty="0"/>
            </a:br>
            <a:r>
              <a:rPr lang="pt-BR" sz="2000" b="1" dirty="0"/>
              <a:t>4 -</a:t>
            </a:r>
            <a:r>
              <a:rPr lang="pt-BR" sz="2000" dirty="0"/>
              <a:t> Diferentemente de </a:t>
            </a:r>
            <a:r>
              <a:rPr lang="pt-BR" sz="2000" b="1" dirty="0"/>
              <a:t>“Vidas Secas”</a:t>
            </a:r>
            <a:r>
              <a:rPr lang="pt-BR" sz="2000" dirty="0"/>
              <a:t>, os </a:t>
            </a:r>
            <a:r>
              <a:rPr lang="pt-BR" sz="2000" b="1" dirty="0" smtClean="0"/>
              <a:t>conflitos  </a:t>
            </a:r>
            <a:r>
              <a:rPr lang="pt-BR" sz="2000" b="1" dirty="0"/>
              <a:t>internos das personagens</a:t>
            </a:r>
            <a:r>
              <a:rPr lang="pt-BR" sz="2000" dirty="0"/>
              <a:t> que vivem no trapiche são pouco explorados criticamente.</a:t>
            </a:r>
          </a:p>
          <a:p>
            <a:pPr marL="0" indent="0">
              <a:buNone/>
            </a:pPr>
            <a:endParaRPr lang="pt-BR" sz="2000" dirty="0"/>
          </a:p>
          <a:p>
            <a:pPr marL="0" indent="0">
              <a:buNone/>
            </a:pPr>
            <a:r>
              <a:rPr lang="pt-BR" sz="2000" b="1" dirty="0"/>
              <a:t> </a:t>
            </a:r>
            <a:endParaRPr lang="pt-BR" sz="2000" dirty="0"/>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78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B73E195F-4A36-451C-9732-F4DCFBE91727}"/>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57565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785992"/>
          </a:xfrm>
        </p:spPr>
        <p:txBody>
          <a:bodyPr>
            <a:normAutofit fontScale="62500" lnSpcReduction="20000"/>
          </a:bodyPr>
          <a:lstStyle/>
          <a:p>
            <a:pPr marL="0" indent="0" fontAlgn="base">
              <a:buNone/>
            </a:pPr>
            <a:endParaRPr lang="pt-BR" sz="2900" b="1" u="sng" dirty="0" smtClean="0">
              <a:solidFill>
                <a:srgbClr val="FF0000"/>
              </a:solidFill>
              <a:latin typeface="Arial" panose="020B0604020202020204" pitchFamily="34" charset="0"/>
              <a:cs typeface="Arial" panose="020B0604020202020204" pitchFamily="34" charset="0"/>
            </a:endParaRPr>
          </a:p>
          <a:p>
            <a:pPr marL="0" indent="0" fontAlgn="base">
              <a:buNone/>
            </a:pPr>
            <a:r>
              <a:rPr lang="pt-BR" sz="2900" b="1" u="sng" dirty="0" smtClean="0">
                <a:solidFill>
                  <a:srgbClr val="FF0000"/>
                </a:solidFill>
                <a:latin typeface="Arial" panose="020B0604020202020204" pitchFamily="34" charset="0"/>
                <a:cs typeface="Arial" panose="020B0604020202020204" pitchFamily="34" charset="0"/>
              </a:rPr>
              <a:t>Pronominais</a:t>
            </a:r>
          </a:p>
          <a:p>
            <a:pPr marL="0" indent="0" fontAlgn="base">
              <a:buNone/>
            </a:pPr>
            <a:endParaRPr lang="pt-BR" sz="2900" b="1" u="sng" dirty="0">
              <a:solidFill>
                <a:srgbClr val="FF0000"/>
              </a:solidFill>
              <a:latin typeface="Arial" panose="020B0604020202020204" pitchFamily="34" charset="0"/>
              <a:cs typeface="Arial" panose="020B0604020202020204" pitchFamily="34" charset="0"/>
            </a:endParaRPr>
          </a:p>
          <a:p>
            <a:pPr marL="0" indent="0" fontAlgn="base">
              <a:buNone/>
            </a:pPr>
            <a:r>
              <a:rPr lang="pt-BR" sz="2900" dirty="0" smtClean="0">
                <a:latin typeface="Arial" panose="020B0604020202020204" pitchFamily="34" charset="0"/>
                <a:cs typeface="Arial" panose="020B0604020202020204" pitchFamily="34" charset="0"/>
              </a:rPr>
              <a:t>Dê – me um cigarro</a:t>
            </a:r>
          </a:p>
          <a:p>
            <a:pPr marL="0" indent="0" fontAlgn="base">
              <a:buNone/>
            </a:pPr>
            <a:r>
              <a:rPr lang="pt-BR" sz="2900" dirty="0" smtClean="0">
                <a:latin typeface="Arial" panose="020B0604020202020204" pitchFamily="34" charset="0"/>
                <a:cs typeface="Arial" panose="020B0604020202020204" pitchFamily="34" charset="0"/>
              </a:rPr>
              <a:t>Diaz a gramática </a:t>
            </a:r>
          </a:p>
          <a:p>
            <a:pPr marL="0" indent="0" fontAlgn="base">
              <a:buNone/>
            </a:pPr>
            <a:r>
              <a:rPr lang="pt-BR" sz="2900" dirty="0" smtClean="0">
                <a:latin typeface="Arial" panose="020B0604020202020204" pitchFamily="34" charset="0"/>
                <a:cs typeface="Arial" panose="020B0604020202020204" pitchFamily="34" charset="0"/>
              </a:rPr>
              <a:t>Do professor e do aluno</a:t>
            </a:r>
          </a:p>
          <a:p>
            <a:pPr marL="0" indent="0" fontAlgn="base">
              <a:buNone/>
            </a:pPr>
            <a:r>
              <a:rPr lang="pt-BR" sz="2900" dirty="0" smtClean="0">
                <a:latin typeface="Arial" panose="020B0604020202020204" pitchFamily="34" charset="0"/>
                <a:cs typeface="Arial" panose="020B0604020202020204" pitchFamily="34" charset="0"/>
              </a:rPr>
              <a:t>E do mulato sabido</a:t>
            </a:r>
          </a:p>
          <a:p>
            <a:pPr marL="0" indent="0" fontAlgn="base">
              <a:buNone/>
            </a:pPr>
            <a:r>
              <a:rPr lang="pt-BR" sz="2900" dirty="0" smtClean="0">
                <a:latin typeface="Arial" panose="020B0604020202020204" pitchFamily="34" charset="0"/>
                <a:cs typeface="Arial" panose="020B0604020202020204" pitchFamily="34" charset="0"/>
              </a:rPr>
              <a:t>Mas o bom negro e o bom branco</a:t>
            </a:r>
          </a:p>
          <a:p>
            <a:pPr marL="0" indent="0" fontAlgn="base">
              <a:buNone/>
            </a:pPr>
            <a:r>
              <a:rPr lang="pt-BR" sz="2900" dirty="0" smtClean="0">
                <a:latin typeface="Arial" panose="020B0604020202020204" pitchFamily="34" charset="0"/>
                <a:cs typeface="Arial" panose="020B0604020202020204" pitchFamily="34" charset="0"/>
              </a:rPr>
              <a:t>Da nação Brasileira </a:t>
            </a:r>
          </a:p>
          <a:p>
            <a:pPr marL="0" indent="0" fontAlgn="base">
              <a:buNone/>
            </a:pPr>
            <a:r>
              <a:rPr lang="pt-BR" sz="2900" dirty="0" smtClean="0">
                <a:latin typeface="Arial" panose="020B0604020202020204" pitchFamily="34" charset="0"/>
                <a:cs typeface="Arial" panose="020B0604020202020204" pitchFamily="34" charset="0"/>
              </a:rPr>
              <a:t>Dizem todos os dias</a:t>
            </a:r>
          </a:p>
          <a:p>
            <a:pPr marL="0" indent="0" fontAlgn="base">
              <a:buNone/>
            </a:pPr>
            <a:r>
              <a:rPr lang="pt-BR" sz="2900" dirty="0" smtClean="0">
                <a:latin typeface="Arial" panose="020B0604020202020204" pitchFamily="34" charset="0"/>
                <a:cs typeface="Arial" panose="020B0604020202020204" pitchFamily="34" charset="0"/>
              </a:rPr>
              <a:t>Deixa disso camarada</a:t>
            </a:r>
          </a:p>
          <a:p>
            <a:pPr marL="0" indent="0" fontAlgn="base">
              <a:buNone/>
            </a:pPr>
            <a:r>
              <a:rPr lang="pt-BR" sz="2900" dirty="0" smtClean="0">
                <a:latin typeface="Arial" panose="020B0604020202020204" pitchFamily="34" charset="0"/>
                <a:cs typeface="Arial" panose="020B0604020202020204" pitchFamily="34" charset="0"/>
              </a:rPr>
              <a:t>Me dá um cigarro.</a:t>
            </a:r>
          </a:p>
          <a:p>
            <a:pPr marL="0" indent="0" fontAlgn="base">
              <a:buNone/>
            </a:pPr>
            <a:endParaRPr lang="pt-BR" sz="2900" b="1" u="sng" dirty="0">
              <a:solidFill>
                <a:srgbClr val="FF0000"/>
              </a:solidFill>
              <a:latin typeface="Arial" panose="020B0604020202020204" pitchFamily="34" charset="0"/>
              <a:cs typeface="Arial" panose="020B0604020202020204" pitchFamily="34" charset="0"/>
            </a:endParaRPr>
          </a:p>
          <a:p>
            <a:pPr marL="0" indent="0" fontAlgn="base">
              <a:buNone/>
            </a:pPr>
            <a:r>
              <a:rPr lang="pt-BR" sz="2900" dirty="0">
                <a:latin typeface="Arial" panose="020B0604020202020204" pitchFamily="34" charset="0"/>
                <a:cs typeface="Arial" panose="020B0604020202020204" pitchFamily="34" charset="0"/>
              </a:rPr>
              <a:t>( Oswald de Andrade ) </a:t>
            </a:r>
          </a:p>
          <a:p>
            <a:pPr marL="0" indent="0" fontAlgn="base">
              <a:buNone/>
            </a:pPr>
            <a:endParaRPr lang="pt-BR" sz="2900" b="1" u="sng" dirty="0" smtClean="0">
              <a:solidFill>
                <a:srgbClr val="FF0000"/>
              </a:solidFill>
              <a:latin typeface="Arial" panose="020B0604020202020204" pitchFamily="34" charset="0"/>
              <a:cs typeface="Arial" panose="020B0604020202020204" pitchFamily="34" charset="0"/>
            </a:endParaRPr>
          </a:p>
          <a:p>
            <a:pPr marL="0" indent="0" fontAlgn="base">
              <a:buNone/>
            </a:pPr>
            <a:r>
              <a:rPr lang="pt-BR" sz="2900" b="1" u="sng" dirty="0" smtClean="0">
                <a:solidFill>
                  <a:srgbClr val="FF0000"/>
                </a:solidFill>
                <a:latin typeface="Arial" panose="020B0604020202020204" pitchFamily="34" charset="0"/>
                <a:cs typeface="Arial" panose="020B0604020202020204" pitchFamily="34" charset="0"/>
              </a:rPr>
              <a:t>Vício </a:t>
            </a:r>
            <a:r>
              <a:rPr lang="pt-BR" sz="2900" b="1" u="sng" dirty="0">
                <a:solidFill>
                  <a:srgbClr val="FF0000"/>
                </a:solidFill>
                <a:latin typeface="Arial" panose="020B0604020202020204" pitchFamily="34" charset="0"/>
                <a:cs typeface="Arial" panose="020B0604020202020204" pitchFamily="34" charset="0"/>
              </a:rPr>
              <a:t>na Fala</a:t>
            </a:r>
          </a:p>
          <a:p>
            <a:pPr marL="0" indent="0" fontAlgn="base">
              <a:buNone/>
            </a:pPr>
            <a:endParaRPr lang="pt-BR" sz="2900" dirty="0">
              <a:latin typeface="Arial" panose="020B0604020202020204" pitchFamily="34" charset="0"/>
              <a:cs typeface="Arial" panose="020B0604020202020204" pitchFamily="34" charset="0"/>
            </a:endParaRPr>
          </a:p>
          <a:p>
            <a:pPr marL="0" indent="0" fontAlgn="base">
              <a:buNone/>
            </a:pPr>
            <a:r>
              <a:rPr lang="pt-BR" sz="2900" dirty="0">
                <a:latin typeface="Arial" panose="020B0604020202020204" pitchFamily="34" charset="0"/>
                <a:cs typeface="Arial" panose="020B0604020202020204" pitchFamily="34" charset="0"/>
              </a:rPr>
              <a:t>Para dizerem milho dizem mio</a:t>
            </a:r>
            <a:br>
              <a:rPr lang="pt-BR" sz="2900" dirty="0">
                <a:latin typeface="Arial" panose="020B0604020202020204" pitchFamily="34" charset="0"/>
                <a:cs typeface="Arial" panose="020B0604020202020204" pitchFamily="34" charset="0"/>
              </a:rPr>
            </a:br>
            <a:r>
              <a:rPr lang="pt-BR" sz="2900" dirty="0">
                <a:latin typeface="Arial" panose="020B0604020202020204" pitchFamily="34" charset="0"/>
                <a:cs typeface="Arial" panose="020B0604020202020204" pitchFamily="34" charset="0"/>
              </a:rPr>
              <a:t>Para melhor dizem </a:t>
            </a:r>
            <a:r>
              <a:rPr lang="pt-BR" sz="2900" dirty="0" err="1">
                <a:latin typeface="Arial" panose="020B0604020202020204" pitchFamily="34" charset="0"/>
                <a:cs typeface="Arial" panose="020B0604020202020204" pitchFamily="34" charset="0"/>
              </a:rPr>
              <a:t>mió</a:t>
            </a:r>
            <a:r>
              <a:rPr lang="pt-BR" sz="2900" dirty="0">
                <a:latin typeface="Arial" panose="020B0604020202020204" pitchFamily="34" charset="0"/>
                <a:cs typeface="Arial" panose="020B0604020202020204" pitchFamily="34" charset="0"/>
              </a:rPr>
              <a:t/>
            </a:r>
            <a:br>
              <a:rPr lang="pt-BR" sz="2900" dirty="0">
                <a:latin typeface="Arial" panose="020B0604020202020204" pitchFamily="34" charset="0"/>
                <a:cs typeface="Arial" panose="020B0604020202020204" pitchFamily="34" charset="0"/>
              </a:rPr>
            </a:br>
            <a:r>
              <a:rPr lang="pt-BR" sz="2900" dirty="0">
                <a:latin typeface="Arial" panose="020B0604020202020204" pitchFamily="34" charset="0"/>
                <a:cs typeface="Arial" panose="020B0604020202020204" pitchFamily="34" charset="0"/>
              </a:rPr>
              <a:t>Para pior </a:t>
            </a:r>
            <a:r>
              <a:rPr lang="pt-BR" sz="2900" dirty="0" err="1">
                <a:latin typeface="Arial" panose="020B0604020202020204" pitchFamily="34" charset="0"/>
                <a:cs typeface="Arial" panose="020B0604020202020204" pitchFamily="34" charset="0"/>
              </a:rPr>
              <a:t>pió</a:t>
            </a:r>
            <a:r>
              <a:rPr lang="pt-BR" sz="2900" dirty="0">
                <a:latin typeface="Arial" panose="020B0604020202020204" pitchFamily="34" charset="0"/>
                <a:cs typeface="Arial" panose="020B0604020202020204" pitchFamily="34" charset="0"/>
              </a:rPr>
              <a:t/>
            </a:r>
            <a:br>
              <a:rPr lang="pt-BR" sz="2900" dirty="0">
                <a:latin typeface="Arial" panose="020B0604020202020204" pitchFamily="34" charset="0"/>
                <a:cs typeface="Arial" panose="020B0604020202020204" pitchFamily="34" charset="0"/>
              </a:rPr>
            </a:br>
            <a:r>
              <a:rPr lang="pt-BR" sz="2900" dirty="0">
                <a:latin typeface="Arial" panose="020B0604020202020204" pitchFamily="34" charset="0"/>
                <a:cs typeface="Arial" panose="020B0604020202020204" pitchFamily="34" charset="0"/>
              </a:rPr>
              <a:t>Para telha dizem teia</a:t>
            </a:r>
            <a:br>
              <a:rPr lang="pt-BR" sz="2900" dirty="0">
                <a:latin typeface="Arial" panose="020B0604020202020204" pitchFamily="34" charset="0"/>
                <a:cs typeface="Arial" panose="020B0604020202020204" pitchFamily="34" charset="0"/>
              </a:rPr>
            </a:br>
            <a:r>
              <a:rPr lang="pt-BR" sz="2900" dirty="0">
                <a:latin typeface="Arial" panose="020B0604020202020204" pitchFamily="34" charset="0"/>
                <a:cs typeface="Arial" panose="020B0604020202020204" pitchFamily="34" charset="0"/>
              </a:rPr>
              <a:t>Para telhado dizem </a:t>
            </a:r>
            <a:r>
              <a:rPr lang="pt-BR" sz="2900" dirty="0" err="1">
                <a:latin typeface="Arial" panose="020B0604020202020204" pitchFamily="34" charset="0"/>
                <a:cs typeface="Arial" panose="020B0604020202020204" pitchFamily="34" charset="0"/>
              </a:rPr>
              <a:t>teiado</a:t>
            </a:r>
            <a:r>
              <a:rPr lang="pt-BR" sz="2900" dirty="0">
                <a:latin typeface="Arial" panose="020B0604020202020204" pitchFamily="34" charset="0"/>
                <a:cs typeface="Arial" panose="020B0604020202020204" pitchFamily="34" charset="0"/>
              </a:rPr>
              <a:t/>
            </a:r>
            <a:br>
              <a:rPr lang="pt-BR" sz="2900" dirty="0">
                <a:latin typeface="Arial" panose="020B0604020202020204" pitchFamily="34" charset="0"/>
                <a:cs typeface="Arial" panose="020B0604020202020204" pitchFamily="34" charset="0"/>
              </a:rPr>
            </a:br>
            <a:r>
              <a:rPr lang="pt-BR" sz="2900" dirty="0">
                <a:latin typeface="Arial" panose="020B0604020202020204" pitchFamily="34" charset="0"/>
                <a:cs typeface="Arial" panose="020B0604020202020204" pitchFamily="34" charset="0"/>
              </a:rPr>
              <a:t>E vão fazendo telhados</a:t>
            </a:r>
          </a:p>
          <a:p>
            <a:pPr marL="0" indent="0" fontAlgn="base">
              <a:buNone/>
            </a:pPr>
            <a:r>
              <a:rPr lang="pt-BR" sz="2900" dirty="0">
                <a:latin typeface="Arial" panose="020B0604020202020204" pitchFamily="34" charset="0"/>
                <a:cs typeface="Arial" panose="020B0604020202020204" pitchFamily="34" charset="0"/>
              </a:rPr>
              <a:t>( Oswald de Andrade ) </a:t>
            </a:r>
          </a:p>
          <a:p>
            <a:pPr marL="0" indent="0">
              <a:buNone/>
            </a:pPr>
            <a:endParaRPr lang="pt-BR"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80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endParaRPr lang="pt-BR" sz="2000" dirty="0" smtClean="0"/>
          </a:p>
          <a:p>
            <a:pPr marL="0" indent="0">
              <a:buNone/>
            </a:pPr>
            <a:r>
              <a:rPr lang="pt-BR" sz="4000" dirty="0" smtClean="0">
                <a:solidFill>
                  <a:srgbClr val="FF0000"/>
                </a:solidFill>
                <a:latin typeface="Algerian" panose="04020705040A02060702" pitchFamily="82" charset="0"/>
              </a:rPr>
              <a:t>         Texto para Reflexão</a:t>
            </a:r>
          </a:p>
          <a:p>
            <a:pPr marL="0" indent="0">
              <a:buNone/>
            </a:pPr>
            <a:endParaRPr lang="pt-BR" sz="2000" dirty="0"/>
          </a:p>
          <a:p>
            <a:pPr marL="0" indent="0">
              <a:buNone/>
            </a:pPr>
            <a:endParaRPr lang="pt-BR" sz="2000" dirty="0" smtClean="0"/>
          </a:p>
          <a:p>
            <a:pPr marL="0" indent="0">
              <a:buNone/>
            </a:pPr>
            <a:r>
              <a:rPr lang="pt-BR" sz="2000" dirty="0" smtClean="0"/>
              <a:t>O </a:t>
            </a:r>
            <a:r>
              <a:rPr lang="pt-BR" sz="2000" dirty="0"/>
              <a:t>diálogo a seguir é entre Paulo Honório, narrador, e Gondim, jornalista contratado inicialmente por Paulo para escrever o romance:</a:t>
            </a:r>
          </a:p>
          <a:p>
            <a:pPr marL="0" indent="0">
              <a:buNone/>
            </a:pPr>
            <a:r>
              <a:rPr lang="pt-BR" sz="2000" dirty="0"/>
              <a:t> </a:t>
            </a:r>
          </a:p>
          <a:p>
            <a:pPr marL="0" indent="0">
              <a:buNone/>
            </a:pPr>
            <a:r>
              <a:rPr lang="pt-BR" sz="2000" dirty="0"/>
              <a:t>“– Vá para o inferno, Gondim. Você acanalhou o troço. Está pernóstico, está safado, está idiota. Há lá ninguém que fale dessa forma!</a:t>
            </a:r>
          </a:p>
          <a:p>
            <a:pPr marL="0" indent="0">
              <a:buNone/>
            </a:pPr>
            <a:r>
              <a:rPr lang="pt-BR" sz="2000" dirty="0"/>
              <a:t>Azevedo Gondim apagou o sorriso, engoliu em seco, apanhou os cacos da sua pequenina vaidade e replicou amuado que um artista não pode escrever como fala.</a:t>
            </a:r>
          </a:p>
          <a:p>
            <a:pPr marL="0" indent="0">
              <a:buNone/>
            </a:pPr>
            <a:r>
              <a:rPr lang="pt-BR" sz="2000" dirty="0"/>
              <a:t>– Não pode? Perguntei com assombro. E porquê?</a:t>
            </a:r>
          </a:p>
          <a:p>
            <a:pPr marL="0" indent="0">
              <a:buNone/>
            </a:pPr>
            <a:r>
              <a:rPr lang="pt-BR" sz="2000" dirty="0"/>
              <a:t>Azevedo Gondim respondeu que não pode porque não pode.</a:t>
            </a:r>
          </a:p>
          <a:p>
            <a:pPr marL="0" indent="0">
              <a:buNone/>
            </a:pPr>
            <a:r>
              <a:rPr lang="pt-BR" sz="2000" dirty="0"/>
              <a:t>– Foi assim que sempre se fez. A literatura é a literatura, seu Paulo. A gente discute, briga, trata de negócios naturalmente, mas arranjar palavras com tinta é outra coisa. Se eu fosse escrever como falo, ninguém me lia.” (Graciliano Ramos: São Bernardo, cap. 1)</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73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9144000" cy="6858000"/>
          </a:xfrm>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18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7638"/>
          </a:xfrm>
        </p:spPr>
        <p:txBody>
          <a:bodyPr>
            <a:normAutofit fontScale="90000"/>
          </a:bodyPr>
          <a:lstStyle/>
          <a:p>
            <a:r>
              <a:rPr lang="pt-BR" sz="6000" dirty="0" smtClean="0">
                <a:solidFill>
                  <a:srgbClr val="FF0000"/>
                </a:solidFill>
                <a:latin typeface="Algerian" panose="04020705040A02060702" pitchFamily="82" charset="0"/>
              </a:rPr>
              <a:t>O cortiço</a:t>
            </a:r>
            <a:br>
              <a:rPr lang="pt-BR" sz="6000" dirty="0" smtClean="0">
                <a:solidFill>
                  <a:srgbClr val="FF0000"/>
                </a:solidFill>
                <a:latin typeface="Algerian" panose="04020705040A02060702" pitchFamily="82" charset="0"/>
              </a:rPr>
            </a:br>
            <a:r>
              <a:rPr lang="pt-BR" sz="2800" dirty="0" smtClean="0">
                <a:solidFill>
                  <a:srgbClr val="FF0000"/>
                </a:solidFill>
                <a:latin typeface="Algerian" panose="04020705040A02060702" pitchFamily="82" charset="0"/>
              </a:rPr>
              <a:t>Aluísio Azevedo</a:t>
            </a:r>
            <a:endParaRPr lang="pt-BR" sz="6000" dirty="0">
              <a:solidFill>
                <a:srgbClr val="FF0000"/>
              </a:solidFill>
              <a:latin typeface="Algerian" panose="04020705040A02060702" pitchFamily="82" charset="0"/>
            </a:endParaRPr>
          </a:p>
        </p:txBody>
      </p:sp>
      <p:sp>
        <p:nvSpPr>
          <p:cNvPr id="3" name="Espaço Reservado para Conteúdo 2"/>
          <p:cNvSpPr>
            <a:spLocks noGrp="1"/>
          </p:cNvSpPr>
          <p:nvPr>
            <p:ph idx="1"/>
          </p:nvPr>
        </p:nvSpPr>
        <p:spPr>
          <a:xfrm>
            <a:off x="0" y="1600200"/>
            <a:ext cx="9144000" cy="5257800"/>
          </a:xfrm>
        </p:spPr>
        <p:txBody>
          <a:bodyPr>
            <a:normAutofit/>
          </a:bodyPr>
          <a:lstStyle/>
          <a:p>
            <a:pPr marL="0" indent="0">
              <a:buNone/>
            </a:pPr>
            <a:r>
              <a:rPr lang="pt-BR" sz="2000" b="1" u="sng" dirty="0"/>
              <a:t>Período histórico</a:t>
            </a:r>
            <a:r>
              <a:rPr lang="pt-BR" sz="2000" dirty="0"/>
              <a:t>:</a:t>
            </a:r>
          </a:p>
          <a:p>
            <a:pPr marL="0" indent="0">
              <a:buNone/>
            </a:pPr>
            <a:endParaRPr lang="pt-BR" sz="2000" dirty="0" smtClean="0"/>
          </a:p>
          <a:p>
            <a:pPr marL="0" indent="0">
              <a:buNone/>
            </a:pPr>
            <a:r>
              <a:rPr lang="pt-BR" sz="2000" dirty="0" smtClean="0"/>
              <a:t>O </a:t>
            </a:r>
            <a:r>
              <a:rPr lang="pt-BR" sz="2000" dirty="0"/>
              <a:t>Cortiço, obra de Aluísio Azevedo, foi publicado em 1890 e bem recebido pela crítica, fato que se deve à sintonia que o autor tinha com a doutrina naturalista muito prestigiada na Europa do século XIX. É composto por 23 capítulos que retratam a vida das pessoas em uma habitação coletiva – o cortiço, situada na cidade do Rio de Janeiro – RJ.</a:t>
            </a:r>
            <a:br>
              <a:rPr lang="pt-BR" sz="2000" dirty="0"/>
            </a:br>
            <a:endParaRPr lang="pt-BR" sz="2000" dirty="0" smtClean="0"/>
          </a:p>
          <a:p>
            <a:pPr marL="0" indent="0">
              <a:buNone/>
            </a:pPr>
            <a:r>
              <a:rPr lang="pt-BR" sz="2000" dirty="0" smtClean="0"/>
              <a:t>O </a:t>
            </a:r>
            <a:r>
              <a:rPr lang="pt-BR" sz="2000" dirty="0"/>
              <a:t>romance foi escrito em um período de profundas transformações na paisagem urbana do Rio de Janeiro, captadas ali com o registro cru do naturalismo, que rejeitava qualquer forma de idealização do real.</a:t>
            </a:r>
          </a:p>
          <a:p>
            <a:pPr marL="0" indent="0">
              <a:buNone/>
            </a:pPr>
            <a:endParaRPr lang="pt-BR" sz="2000" dirty="0" smtClean="0"/>
          </a:p>
          <a:p>
            <a:pPr marL="0" indent="0">
              <a:buNone/>
            </a:pPr>
            <a:r>
              <a:rPr lang="pt-BR" sz="2000" dirty="0" smtClean="0"/>
              <a:t>A </a:t>
            </a:r>
            <a:r>
              <a:rPr lang="pt-BR" sz="2000" dirty="0"/>
              <a:t>imigração </a:t>
            </a:r>
            <a:r>
              <a:rPr lang="pt-BR" sz="2000" dirty="0" smtClean="0"/>
              <a:t>europeia </a:t>
            </a:r>
            <a:r>
              <a:rPr lang="pt-BR" sz="2000" dirty="0"/>
              <a:t>a ocupação desorganizada dos centros urbanos, os inchaços populacionais, a formação dos cortiços, a ocupação dos europeus em serviços antes desenvolvidos pelos escravos</a:t>
            </a:r>
            <a:r>
              <a:rPr lang="pt-BR" sz="2000" dirty="0" smtClean="0"/>
              <a:t>, a  </a:t>
            </a:r>
            <a:r>
              <a:rPr lang="pt-BR" sz="2000" dirty="0"/>
              <a:t>miséria, </a:t>
            </a:r>
            <a:r>
              <a:rPr lang="pt-BR" sz="2000" dirty="0" smtClean="0"/>
              <a:t>a fome e a </a:t>
            </a:r>
            <a:r>
              <a:rPr lang="pt-BR" sz="2000" dirty="0"/>
              <a:t>violência.</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9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Nota: </a:t>
            </a:r>
            <a:endParaRPr lang="pt-BR" sz="2000" dirty="0"/>
          </a:p>
          <a:p>
            <a:pPr marL="0" indent="0">
              <a:buNone/>
            </a:pPr>
            <a:r>
              <a:rPr lang="pt-BR" sz="2000" dirty="0"/>
              <a:t>O período em que a ação acontece não está definido, sabemos apenas que ocorre no Rio de Janeiro do século XIX. Este dado é fundamental, já que durante essa época, o Rio de Janeiro era sede do império, se tornando a primeira cidade modernizada. Assim, o romance reflete o crescimento urbano do seu tempo, o nascimento de uma nova burguesia que convivia, lado a lado, com a pobreza absoluta.  </a:t>
            </a:r>
          </a:p>
          <a:p>
            <a:pPr marL="0" indent="0">
              <a:buNone/>
            </a:pPr>
            <a:r>
              <a:rPr lang="pt-BR" sz="2000" dirty="0"/>
              <a:t> </a:t>
            </a:r>
          </a:p>
          <a:p>
            <a:pPr marL="0" indent="0">
              <a:buNone/>
            </a:pPr>
            <a:endParaRPr lang="pt-BR"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8863"/>
            <a:ext cx="9144000" cy="452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27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9144000" cy="6858000"/>
          </a:xfrm>
        </p:spPr>
        <p:txBody>
          <a:bodyPr>
            <a:normAutofit/>
          </a:bodyPr>
          <a:lstStyle/>
          <a:p>
            <a:pPr marL="0" indent="0">
              <a:buNone/>
            </a:pPr>
            <a:r>
              <a:rPr lang="pt-BR" sz="2000" b="1" u="sng" dirty="0"/>
              <a:t>Análise Estrutural:</a:t>
            </a:r>
            <a:endParaRPr lang="pt-BR" sz="2000" dirty="0"/>
          </a:p>
          <a:p>
            <a:pPr marL="0" indent="0">
              <a:buNone/>
            </a:pPr>
            <a:endParaRPr lang="pt-BR" sz="2000" b="1" u="sng" dirty="0" smtClean="0"/>
          </a:p>
          <a:p>
            <a:pPr marL="0" indent="0">
              <a:buNone/>
            </a:pPr>
            <a:r>
              <a:rPr lang="pt-BR" sz="2000" b="1" u="sng" dirty="0" smtClean="0"/>
              <a:t>NARRADOR</a:t>
            </a:r>
            <a:endParaRPr lang="pt-BR" sz="2000" dirty="0"/>
          </a:p>
          <a:p>
            <a:pPr marL="0" indent="0">
              <a:buNone/>
            </a:pPr>
            <a:r>
              <a:rPr lang="pt-BR" sz="2000" dirty="0"/>
              <a:t>O narrador aparece em terceira pessoa, portanto, é onisciente, isto é, aquele que penetra na mente e nos pensamentos de todas as personagens, sabendo de tudo que se passa. Esse narrador é tão poderoso que julga e tenta comprovar, tal qual a um cientista, as influências do meio, da raça e do momento histórico sobre as ações das personagens; fato ligado à escola naturalista.</a:t>
            </a:r>
          </a:p>
          <a:p>
            <a:pPr marL="0" indent="0">
              <a:buNone/>
            </a:pPr>
            <a:r>
              <a:rPr lang="pt-BR" sz="2000" b="1" u="sng" dirty="0"/>
              <a:t>TEMPO</a:t>
            </a:r>
            <a:endParaRPr lang="pt-BR" sz="2000" dirty="0"/>
          </a:p>
          <a:p>
            <a:pPr marL="0" indent="0">
              <a:buNone/>
            </a:pPr>
            <a:r>
              <a:rPr lang="pt-BR" sz="2000" dirty="0"/>
              <a:t>Em O Cortiço, o tempo é linear, com início, meio e fim. Embora não sejam mencionadas datas, apreende-se que a história se passa no Brasil do século XIX.</a:t>
            </a:r>
          </a:p>
          <a:p>
            <a:pPr marL="0" indent="0">
              <a:buNone/>
            </a:pPr>
            <a:r>
              <a:rPr lang="pt-BR" sz="2000" b="1" u="sng" dirty="0"/>
              <a:t>ESPAÇO</a:t>
            </a:r>
            <a:endParaRPr lang="pt-BR" sz="2000" dirty="0"/>
          </a:p>
          <a:p>
            <a:pPr marL="0" indent="0">
              <a:buNone/>
            </a:pPr>
            <a:r>
              <a:rPr lang="pt-BR" sz="2000" dirty="0"/>
              <a:t>A obra explora dois espaços. O primeiro é o cortiço, um amontoado de casas desorganizadas, onde vivem os pobres. Representa a promiscuidade das classes baixas e a mistura de raças; funcionando como um organismo vivo (biológico). Junto a ele estão a pedreira e a taverna do João Romão.</a:t>
            </a:r>
          </a:p>
          <a:p>
            <a:pPr marL="0" indent="0">
              <a:buNone/>
            </a:pPr>
            <a:r>
              <a:rPr lang="pt-BR" sz="2000" dirty="0"/>
              <a:t>O segundo espaço é o sobrado do Miranda, ao lado do cortiço, representando a burguesia ascendente do século XIX. Esses espaços fictícios lado a lado geram uma mistura de raças e são enquadrados no bairro de Botafogo, evidenciando a exuberante natureza do local como meio determinante.</a:t>
            </a: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43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1237</Words>
  <Application>Microsoft Office PowerPoint</Application>
  <PresentationFormat>Apresentação na tela (4:3)</PresentationFormat>
  <Paragraphs>214</Paragraphs>
  <Slides>28</Slides>
  <Notes>0</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Apresentação do PowerPoint</vt:lpstr>
      <vt:lpstr>Preconceito Linguístico</vt:lpstr>
      <vt:lpstr>Apresentação do PowerPoint</vt:lpstr>
      <vt:lpstr>Apresentação do PowerPoint</vt:lpstr>
      <vt:lpstr>Apresentação do PowerPoint</vt:lpstr>
      <vt:lpstr>Apresentação do PowerPoint</vt:lpstr>
      <vt:lpstr>O cortiço Aluísio Azevedo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Uma ideia...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123mudar!</dc:creator>
  <cp:lastModifiedBy>123mudar!</cp:lastModifiedBy>
  <cp:revision>10</cp:revision>
  <dcterms:created xsi:type="dcterms:W3CDTF">2018-07-08T09:17:59Z</dcterms:created>
  <dcterms:modified xsi:type="dcterms:W3CDTF">2018-10-27T00:00:57Z</dcterms:modified>
</cp:coreProperties>
</file>