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eap.g12.br/projetos2002/trigonometria/PTW_arquivos/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043608" y="692696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CICLO TRIGONOMÉTRICO</a:t>
            </a:r>
            <a:endParaRPr lang="pt-BR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211960" y="6021288"/>
            <a:ext cx="41839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ALAN JEFFERSON</a:t>
            </a:r>
            <a:endParaRPr lang="pt-B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 advClick="0" advTm="0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1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1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1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1" dur="150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150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150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7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1" dur="3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0541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tx1">
                      <a:lumMod val="50000"/>
                      <a:lumOff val="50000"/>
                      <a:alpha val="60000"/>
                    </a:schemeClr>
                  </a:glow>
                </a:effectLst>
                <a:latin typeface="Arial Black" pitchFamily="34" charset="0"/>
              </a:rPr>
              <a:t>PRIMEIROS CONCEITOS</a:t>
            </a:r>
            <a:endParaRPr lang="pt-BR" b="1" dirty="0">
              <a:ln w="10541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101600">
                  <a:schemeClr val="tx1">
                    <a:lumMod val="50000"/>
                    <a:lumOff val="50000"/>
                    <a:alpha val="6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23528" y="1340768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Círculo Trigonométrico é um círculo de centro na origem do referencial e raio igual à unidade(um), ao qual se encontra associado um plano cartesiano </a:t>
            </a:r>
            <a:r>
              <a:rPr lang="pt-BR" dirty="0" err="1" smtClean="0"/>
              <a:t>xOy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04864"/>
            <a:ext cx="398145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o explicativo retangular com cantos arredondados 8"/>
          <p:cNvSpPr/>
          <p:nvPr/>
        </p:nvSpPr>
        <p:spPr>
          <a:xfrm>
            <a:off x="4860032" y="2564904"/>
            <a:ext cx="1800200" cy="720080"/>
          </a:xfrm>
          <a:prstGeom prst="wedgeRoundRectCallout">
            <a:avLst>
              <a:gd name="adj1" fmla="val -87958"/>
              <a:gd name="adj2" fmla="val 16799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4932040" y="263691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Origem do plano cartesiano.</a:t>
            </a:r>
            <a:endParaRPr lang="pt-BR" dirty="0"/>
          </a:p>
        </p:txBody>
      </p:sp>
      <p:sp>
        <p:nvSpPr>
          <p:cNvPr id="12" name="Chave esquerda 11"/>
          <p:cNvSpPr/>
          <p:nvPr/>
        </p:nvSpPr>
        <p:spPr>
          <a:xfrm rot="5400000" flipH="1">
            <a:off x="4499992" y="3789040"/>
            <a:ext cx="432049" cy="115212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Texto explicativo retangular com cantos arredondados 12"/>
          <p:cNvSpPr/>
          <p:nvPr/>
        </p:nvSpPr>
        <p:spPr>
          <a:xfrm>
            <a:off x="5292080" y="4941168"/>
            <a:ext cx="864096" cy="504056"/>
          </a:xfrm>
          <a:prstGeom prst="wedgeRoundRectCallout">
            <a:avLst>
              <a:gd name="adj1" fmla="val -115910"/>
              <a:gd name="adj2" fmla="val -12449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5364088" y="501317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Raio</a:t>
            </a:r>
            <a:endParaRPr lang="pt-BR" dirty="0"/>
          </a:p>
        </p:txBody>
      </p:sp>
      <p:pic>
        <p:nvPicPr>
          <p:cNvPr id="14341" name="Picture 5" descr="http://www.educ.fc.ul.pt/icm/icm2000/icm22/images/compasso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1440160" cy="2539229"/>
          </a:xfrm>
          <a:prstGeom prst="rect">
            <a:avLst/>
          </a:prstGeom>
          <a:noFill/>
        </p:spPr>
      </p:pic>
      <p:pic>
        <p:nvPicPr>
          <p:cNvPr id="16" name="Picture 5" descr="http://www.educ.fc.ul.pt/icm/icm2000/icm22/images/compasso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2573288"/>
            <a:ext cx="1440160" cy="253922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 animBg="1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3236" y="1412776"/>
            <a:ext cx="575310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 explicativo retangular com cantos arredondados 7"/>
          <p:cNvSpPr/>
          <p:nvPr/>
        </p:nvSpPr>
        <p:spPr>
          <a:xfrm>
            <a:off x="5868144" y="1844824"/>
            <a:ext cx="1872208" cy="792088"/>
          </a:xfrm>
          <a:prstGeom prst="wedgeRoundRectCallout">
            <a:avLst>
              <a:gd name="adj1" fmla="val -90328"/>
              <a:gd name="adj2" fmla="val 1474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5940152" y="191683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1º QUADRANTE</a:t>
            </a:r>
          </a:p>
          <a:p>
            <a:r>
              <a:rPr lang="pt-BR" dirty="0" smtClean="0"/>
              <a:t>    0° &lt; X &lt; 90°</a:t>
            </a:r>
            <a:endParaRPr lang="pt-BR" dirty="0"/>
          </a:p>
        </p:txBody>
      </p:sp>
      <p:sp>
        <p:nvSpPr>
          <p:cNvPr id="10" name="Texto explicativo retangular com cantos arredondados 9"/>
          <p:cNvSpPr/>
          <p:nvPr/>
        </p:nvSpPr>
        <p:spPr>
          <a:xfrm>
            <a:off x="755576" y="1844824"/>
            <a:ext cx="1872208" cy="792088"/>
          </a:xfrm>
          <a:prstGeom prst="wedgeRoundRectCallout">
            <a:avLst>
              <a:gd name="adj1" fmla="val 98474"/>
              <a:gd name="adj2" fmla="val 1508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899592" y="191683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2º QUADRANTE</a:t>
            </a:r>
          </a:p>
          <a:p>
            <a:r>
              <a:rPr lang="pt-BR" dirty="0" smtClean="0"/>
              <a:t>  90° &lt; X &lt; 180°</a:t>
            </a:r>
            <a:endParaRPr lang="pt-BR" dirty="0"/>
          </a:p>
        </p:txBody>
      </p:sp>
      <p:sp>
        <p:nvSpPr>
          <p:cNvPr id="13" name="Texto explicativo retangular com cantos arredondados 12"/>
          <p:cNvSpPr/>
          <p:nvPr/>
        </p:nvSpPr>
        <p:spPr>
          <a:xfrm>
            <a:off x="755576" y="5517232"/>
            <a:ext cx="1872208" cy="792088"/>
          </a:xfrm>
          <a:prstGeom prst="wedgeRoundRectCallout">
            <a:avLst>
              <a:gd name="adj1" fmla="val 105035"/>
              <a:gd name="adj2" fmla="val -1368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827584" y="5590981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3º QUADRANTE</a:t>
            </a:r>
          </a:p>
          <a:p>
            <a:r>
              <a:rPr lang="pt-BR" dirty="0" smtClean="0"/>
              <a:t> 180° &lt; X &lt; 270°</a:t>
            </a:r>
            <a:endParaRPr lang="pt-BR" dirty="0"/>
          </a:p>
        </p:txBody>
      </p:sp>
      <p:sp>
        <p:nvSpPr>
          <p:cNvPr id="15" name="Texto explicativo retangular com cantos arredondados 14"/>
          <p:cNvSpPr/>
          <p:nvPr/>
        </p:nvSpPr>
        <p:spPr>
          <a:xfrm>
            <a:off x="5940152" y="5589240"/>
            <a:ext cx="1872208" cy="792088"/>
          </a:xfrm>
          <a:prstGeom prst="wedgeRoundRectCallout">
            <a:avLst>
              <a:gd name="adj1" fmla="val -99076"/>
              <a:gd name="adj2" fmla="val -1454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6012160" y="5661248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4º QUADRANTE</a:t>
            </a:r>
          </a:p>
          <a:p>
            <a:r>
              <a:rPr lang="pt-BR" dirty="0" smtClean="0"/>
              <a:t> 270° &lt; X &lt; 360°</a:t>
            </a:r>
            <a:endParaRPr lang="pt-BR" dirty="0"/>
          </a:p>
        </p:txBody>
      </p:sp>
      <p:sp>
        <p:nvSpPr>
          <p:cNvPr id="18" name="Título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1200" cap="none" spc="0" normalizeH="0" baseline="0" noProof="0" dirty="0" smtClean="0">
                <a:ln w="10541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tx1">
                      <a:lumMod val="50000"/>
                      <a:lumOff val="50000"/>
                      <a:alpha val="60000"/>
                    </a:schemeClr>
                  </a:glo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PRIMEIROS CONCEITOS</a:t>
            </a:r>
            <a:endParaRPr kumimoji="0" lang="pt-BR" sz="4400" b="1" i="0" u="none" strike="noStrike" kern="1200" cap="none" spc="0" normalizeH="0" baseline="0" noProof="0" dirty="0">
              <a:ln w="10541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101600">
                  <a:schemeClr val="tx1">
                    <a:lumMod val="50000"/>
                    <a:lumOff val="50000"/>
                    <a:alpha val="60000"/>
                  </a:schemeClr>
                </a:glo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/>
      <p:bldP spid="13" grpId="0" animBg="1"/>
      <p:bldP spid="14" grpId="0"/>
      <p:bldP spid="15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8359" y="1512912"/>
            <a:ext cx="5557977" cy="4940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6660232" y="393305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( 1 , 0 )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995936" y="206084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( 0 , 1 )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979712" y="435581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 -1 , 0 )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716016" y="616530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( 0 , -1 )</a:t>
            </a:r>
            <a:endParaRPr lang="pt-BR" dirty="0"/>
          </a:p>
        </p:txBody>
      </p:sp>
      <p:sp>
        <p:nvSpPr>
          <p:cNvPr id="10" name="Elipse 9"/>
          <p:cNvSpPr/>
          <p:nvPr/>
        </p:nvSpPr>
        <p:spPr>
          <a:xfrm>
            <a:off x="6588224" y="4221088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v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4644008" y="2420888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2771800" y="4221088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4716016" y="609329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7524328" y="413978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0°</a:t>
            </a:r>
            <a:endParaRPr lang="pt-BR" dirty="0"/>
          </a:p>
        </p:txBody>
      </p:sp>
      <p:sp>
        <p:nvSpPr>
          <p:cNvPr id="16" name="Arco 15"/>
          <p:cNvSpPr/>
          <p:nvPr/>
        </p:nvSpPr>
        <p:spPr>
          <a:xfrm>
            <a:off x="2915816" y="2492896"/>
            <a:ext cx="3744416" cy="3528392"/>
          </a:xfrm>
          <a:prstGeom prst="arc">
            <a:avLst>
              <a:gd name="adj1" fmla="val 16132876"/>
              <a:gd name="adj2" fmla="val 76335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Arco 16"/>
          <p:cNvSpPr/>
          <p:nvPr/>
        </p:nvSpPr>
        <p:spPr>
          <a:xfrm rot="16358109">
            <a:off x="2742508" y="2593785"/>
            <a:ext cx="3744416" cy="3528392"/>
          </a:xfrm>
          <a:prstGeom prst="arc">
            <a:avLst>
              <a:gd name="adj1" fmla="val 16132876"/>
              <a:gd name="adj2" fmla="val 76335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Arco 18"/>
          <p:cNvSpPr/>
          <p:nvPr/>
        </p:nvSpPr>
        <p:spPr>
          <a:xfrm rot="10800000">
            <a:off x="2843808" y="2636912"/>
            <a:ext cx="3744416" cy="3528392"/>
          </a:xfrm>
          <a:prstGeom prst="arc">
            <a:avLst>
              <a:gd name="adj1" fmla="val 16132876"/>
              <a:gd name="adj2" fmla="val 76335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Arco 19"/>
          <p:cNvSpPr/>
          <p:nvPr/>
        </p:nvSpPr>
        <p:spPr>
          <a:xfrm rot="5582140">
            <a:off x="3060473" y="2517521"/>
            <a:ext cx="3725387" cy="3532357"/>
          </a:xfrm>
          <a:prstGeom prst="arc">
            <a:avLst>
              <a:gd name="adj1" fmla="val 16132876"/>
              <a:gd name="adj2" fmla="val 182016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4788024" y="1979548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90°</a:t>
            </a:r>
            <a:endParaRPr lang="pt-BR" sz="2000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2051720" y="378904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180°</a:t>
            </a:r>
            <a:endParaRPr lang="pt-BR" sz="2000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4067944" y="626925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270°</a:t>
            </a:r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7740352" y="413978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 ≡ 360°</a:t>
            </a:r>
            <a:endParaRPr lang="pt-BR" sz="2000" dirty="0"/>
          </a:p>
        </p:txBody>
      </p:sp>
      <p:cxnSp>
        <p:nvCxnSpPr>
          <p:cNvPr id="26" name="Conector de seta reta 25"/>
          <p:cNvCxnSpPr>
            <a:stCxn id="29" idx="2"/>
          </p:cNvCxnSpPr>
          <p:nvPr/>
        </p:nvCxnSpPr>
        <p:spPr>
          <a:xfrm rot="5400000" flipH="1" flipV="1">
            <a:off x="4932040" y="2924944"/>
            <a:ext cx="1152128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riângulo isósceles 28"/>
          <p:cNvSpPr/>
          <p:nvPr/>
        </p:nvSpPr>
        <p:spPr>
          <a:xfrm>
            <a:off x="4716016" y="4149080"/>
            <a:ext cx="360040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Arco 29"/>
          <p:cNvSpPr/>
          <p:nvPr/>
        </p:nvSpPr>
        <p:spPr>
          <a:xfrm>
            <a:off x="5076056" y="2996952"/>
            <a:ext cx="1584176" cy="2592288"/>
          </a:xfrm>
          <a:prstGeom prst="arc">
            <a:avLst>
              <a:gd name="adj1" fmla="val 17354672"/>
              <a:gd name="adj2" fmla="val 21591182"/>
            </a:avLst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6228184" y="276176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α</a:t>
            </a:r>
            <a:endParaRPr lang="pt-BR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5004048" y="3861048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α</a:t>
            </a:r>
            <a:endParaRPr lang="pt-BR" dirty="0"/>
          </a:p>
        </p:txBody>
      </p:sp>
      <p:cxnSp>
        <p:nvCxnSpPr>
          <p:cNvPr id="37" name="Conector reto 36"/>
          <p:cNvCxnSpPr/>
          <p:nvPr/>
        </p:nvCxnSpPr>
        <p:spPr>
          <a:xfrm rot="10800000">
            <a:off x="3275856" y="3140968"/>
            <a:ext cx="29523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CaixaDeTexto 39"/>
          <p:cNvSpPr txBox="1"/>
          <p:nvPr/>
        </p:nvSpPr>
        <p:spPr>
          <a:xfrm>
            <a:off x="1907704" y="2852936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180°</a:t>
            </a:r>
            <a:r>
              <a:rPr lang="pt-BR" sz="2800" dirty="0" smtClean="0"/>
              <a:t> - </a:t>
            </a:r>
            <a:r>
              <a:rPr lang="el-GR" sz="2800" dirty="0" smtClean="0"/>
              <a:t>α</a:t>
            </a:r>
            <a:endParaRPr lang="pt-BR" dirty="0"/>
          </a:p>
        </p:txBody>
      </p:sp>
      <p:cxnSp>
        <p:nvCxnSpPr>
          <p:cNvPr id="41" name="Conector de seta reta 40"/>
          <p:cNvCxnSpPr>
            <a:stCxn id="29" idx="2"/>
          </p:cNvCxnSpPr>
          <p:nvPr/>
        </p:nvCxnSpPr>
        <p:spPr>
          <a:xfrm rot="5400000" flipH="1">
            <a:off x="3419872" y="2996952"/>
            <a:ext cx="1152128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riângulo isósceles 43"/>
          <p:cNvSpPr/>
          <p:nvPr/>
        </p:nvSpPr>
        <p:spPr>
          <a:xfrm>
            <a:off x="4355976" y="4149080"/>
            <a:ext cx="360040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5" name="Conector de seta reta 44"/>
          <p:cNvCxnSpPr>
            <a:endCxn id="51" idx="3"/>
          </p:cNvCxnSpPr>
          <p:nvPr/>
        </p:nvCxnSpPr>
        <p:spPr>
          <a:xfrm rot="10800000" flipV="1">
            <a:off x="3131840" y="4293096"/>
            <a:ext cx="1592560" cy="10536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riângulo isósceles 49"/>
          <p:cNvSpPr/>
          <p:nvPr/>
        </p:nvSpPr>
        <p:spPr>
          <a:xfrm rot="10800000">
            <a:off x="4355976" y="4293096"/>
            <a:ext cx="360040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CaixaDeTexto 50"/>
          <p:cNvSpPr txBox="1"/>
          <p:nvPr/>
        </p:nvSpPr>
        <p:spPr>
          <a:xfrm>
            <a:off x="1835696" y="508518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180°</a:t>
            </a:r>
            <a:r>
              <a:rPr lang="pt-BR" sz="2800" dirty="0" smtClean="0"/>
              <a:t> + </a:t>
            </a:r>
            <a:r>
              <a:rPr lang="el-GR" sz="2800" dirty="0" smtClean="0"/>
              <a:t>α</a:t>
            </a:r>
            <a:endParaRPr lang="pt-BR" dirty="0"/>
          </a:p>
        </p:txBody>
      </p:sp>
      <p:cxnSp>
        <p:nvCxnSpPr>
          <p:cNvPr id="52" name="Conector reto 51"/>
          <p:cNvCxnSpPr/>
          <p:nvPr/>
        </p:nvCxnSpPr>
        <p:spPr>
          <a:xfrm rot="16200000" flipV="1">
            <a:off x="5094312" y="4346848"/>
            <a:ext cx="2304256" cy="365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CaixaDeTexto 57"/>
          <p:cNvSpPr txBox="1"/>
          <p:nvPr/>
        </p:nvSpPr>
        <p:spPr>
          <a:xfrm>
            <a:off x="6300192" y="528204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360°</a:t>
            </a:r>
            <a:r>
              <a:rPr lang="pt-BR" sz="2800" dirty="0" smtClean="0"/>
              <a:t> - </a:t>
            </a:r>
            <a:r>
              <a:rPr lang="el-GR" sz="2800" dirty="0" smtClean="0"/>
              <a:t>α</a:t>
            </a:r>
            <a:endParaRPr lang="pt-BR" dirty="0"/>
          </a:p>
        </p:txBody>
      </p:sp>
      <p:cxnSp>
        <p:nvCxnSpPr>
          <p:cNvPr id="62" name="Conector de seta reta 61"/>
          <p:cNvCxnSpPr>
            <a:endCxn id="58" idx="1"/>
          </p:cNvCxnSpPr>
          <p:nvPr/>
        </p:nvCxnSpPr>
        <p:spPr>
          <a:xfrm>
            <a:off x="4716016" y="4293096"/>
            <a:ext cx="1584176" cy="12505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Triângulo isósceles 63"/>
          <p:cNvSpPr/>
          <p:nvPr/>
        </p:nvSpPr>
        <p:spPr>
          <a:xfrm rot="10800000">
            <a:off x="4716017" y="4301480"/>
            <a:ext cx="360040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7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100" b="1" dirty="0" smtClean="0">
                <a:ln w="10541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tx1">
                      <a:lumMod val="50000"/>
                      <a:lumOff val="50000"/>
                      <a:alpha val="60000"/>
                    </a:schemeClr>
                  </a:glow>
                </a:effectLst>
                <a:latin typeface="Arial Black" pitchFamily="34" charset="0"/>
              </a:rPr>
              <a:t>COORDENADAS, ÂNGULOS NOTÁVEIS E REDUÇÃO AO 1º QUADRANTE</a:t>
            </a:r>
            <a:endParaRPr lang="pt-BR" b="1" dirty="0">
              <a:ln w="10541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101600">
                  <a:schemeClr val="tx1">
                    <a:lumMod val="50000"/>
                    <a:lumOff val="50000"/>
                    <a:alpha val="60000"/>
                  </a:schemeClr>
                </a:glo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9" grpId="0" animBg="1"/>
      <p:bldP spid="30" grpId="0" animBg="1"/>
      <p:bldP spid="34" grpId="0"/>
      <p:bldP spid="35" grpId="0"/>
      <p:bldP spid="40" grpId="0"/>
      <p:bldP spid="44" grpId="0" animBg="1"/>
      <p:bldP spid="50" grpId="1" animBg="1"/>
      <p:bldP spid="51" grpId="0"/>
      <p:bldP spid="58" grpId="0"/>
      <p:bldP spid="6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ln w="10541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tx1">
                      <a:lumMod val="50000"/>
                      <a:lumOff val="50000"/>
                      <a:alpha val="60000"/>
                    </a:schemeClr>
                  </a:glow>
                </a:effectLst>
                <a:latin typeface="Arial Black" pitchFamily="34" charset="0"/>
              </a:rPr>
              <a:t>RAZÕES TRIGONOMÉTRICAS E SINAIS</a:t>
            </a:r>
            <a:endParaRPr lang="pt-BR" b="1" dirty="0">
              <a:ln w="10541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101600">
                  <a:schemeClr val="tx1">
                    <a:lumMod val="50000"/>
                    <a:lumOff val="50000"/>
                    <a:alpha val="60000"/>
                  </a:schemeClr>
                </a:glow>
              </a:effectLst>
              <a:latin typeface="Arial Black" pitchFamily="34" charset="0"/>
            </a:endParaRPr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330" y="1772816"/>
            <a:ext cx="493231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196752"/>
            <a:ext cx="3269577" cy="284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45200" y="3861048"/>
            <a:ext cx="317853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Documents and Settings\professores.MAT1\Dados de aplicativos\Microsoft\Media Catalog\Downloaded Clips\cl59\j022377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301208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2483768" y="5661248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BOM ESTUDO!!!</a:t>
            </a:r>
            <a:endParaRPr lang="pt-BR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148</Words>
  <Application>Microsoft Office PowerPoint</Application>
  <PresentationFormat>Apresentação na tela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PRIMEIROS CONCEITOS</vt:lpstr>
      <vt:lpstr>Slide 3</vt:lpstr>
      <vt:lpstr>COORDENADAS, ÂNGULOS NOTÁVEIS E REDUÇÃO AO 1º QUADRANTE</vt:lpstr>
      <vt:lpstr>RAZÕES TRIGONOMÉTRICAS E SINAIS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 Jefferson</dc:creator>
  <cp:lastModifiedBy>Alan Jefferson</cp:lastModifiedBy>
  <cp:revision>22</cp:revision>
  <dcterms:created xsi:type="dcterms:W3CDTF">2011-05-14T23:03:12Z</dcterms:created>
  <dcterms:modified xsi:type="dcterms:W3CDTF">2018-03-07T20:08:42Z</dcterms:modified>
</cp:coreProperties>
</file>